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4">
  <p:sldMasterIdLst>
    <p:sldMasterId id="2147483648" r:id="rId1"/>
  </p:sldMasterIdLst>
  <p:notesMasterIdLst>
    <p:notesMasterId r:id="rId68"/>
  </p:notesMasterIdLst>
  <p:handoutMasterIdLst>
    <p:handoutMasterId r:id="rId69"/>
  </p:handoutMasterIdLst>
  <p:sldIdLst>
    <p:sldId id="691" r:id="rId2"/>
    <p:sldId id="692" r:id="rId3"/>
    <p:sldId id="693" r:id="rId4"/>
    <p:sldId id="694" r:id="rId5"/>
    <p:sldId id="695" r:id="rId6"/>
    <p:sldId id="696" r:id="rId7"/>
    <p:sldId id="697" r:id="rId8"/>
    <p:sldId id="698" r:id="rId9"/>
    <p:sldId id="699" r:id="rId10"/>
    <p:sldId id="700" r:id="rId11"/>
    <p:sldId id="701" r:id="rId12"/>
    <p:sldId id="702" r:id="rId13"/>
    <p:sldId id="703" r:id="rId14"/>
    <p:sldId id="704" r:id="rId15"/>
    <p:sldId id="705" r:id="rId16"/>
    <p:sldId id="706" r:id="rId17"/>
    <p:sldId id="626" r:id="rId18"/>
    <p:sldId id="627" r:id="rId19"/>
    <p:sldId id="551" r:id="rId20"/>
    <p:sldId id="629" r:id="rId21"/>
    <p:sldId id="646" r:id="rId22"/>
    <p:sldId id="632" r:id="rId23"/>
    <p:sldId id="654" r:id="rId24"/>
    <p:sldId id="631" r:id="rId25"/>
    <p:sldId id="633" r:id="rId26"/>
    <p:sldId id="653" r:id="rId27"/>
    <p:sldId id="652" r:id="rId28"/>
    <p:sldId id="640" r:id="rId29"/>
    <p:sldId id="666" r:id="rId30"/>
    <p:sldId id="659" r:id="rId31"/>
    <p:sldId id="635" r:id="rId32"/>
    <p:sldId id="660" r:id="rId33"/>
    <p:sldId id="661" r:id="rId34"/>
    <p:sldId id="709" r:id="rId35"/>
    <p:sldId id="662" r:id="rId36"/>
    <p:sldId id="667" r:id="rId37"/>
    <p:sldId id="663" r:id="rId38"/>
    <p:sldId id="664" r:id="rId39"/>
    <p:sldId id="665" r:id="rId40"/>
    <p:sldId id="710" r:id="rId41"/>
    <p:sldId id="669" r:id="rId42"/>
    <p:sldId id="670" r:id="rId43"/>
    <p:sldId id="671" r:id="rId44"/>
    <p:sldId id="672" r:id="rId45"/>
    <p:sldId id="711" r:id="rId46"/>
    <p:sldId id="675" r:id="rId47"/>
    <p:sldId id="676" r:id="rId48"/>
    <p:sldId id="681" r:id="rId49"/>
    <p:sldId id="678" r:id="rId50"/>
    <p:sldId id="679" r:id="rId51"/>
    <p:sldId id="712" r:id="rId52"/>
    <p:sldId id="682" r:id="rId53"/>
    <p:sldId id="683" r:id="rId54"/>
    <p:sldId id="684" r:id="rId55"/>
    <p:sldId id="685" r:id="rId56"/>
    <p:sldId id="686" r:id="rId57"/>
    <p:sldId id="713" r:id="rId58"/>
    <p:sldId id="655" r:id="rId59"/>
    <p:sldId id="688" r:id="rId60"/>
    <p:sldId id="707" r:id="rId61"/>
    <p:sldId id="658" r:id="rId62"/>
    <p:sldId id="689" r:id="rId63"/>
    <p:sldId id="690" r:id="rId64"/>
    <p:sldId id="656" r:id="rId65"/>
    <p:sldId id="657" r:id="rId66"/>
    <p:sldId id="708" r:id="rId67"/>
  </p:sldIdLst>
  <p:sldSz cx="9144000" cy="6858000" type="screen4x3"/>
  <p:notesSz cx="6797675" cy="9926638"/>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5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Lodenkemper" initials="LL" lastIdx="1" clrIdx="0">
    <p:extLst/>
  </p:cmAuthor>
  <p:cmAuthor id="2" name="Karl Reinecke" initials="KR" lastIdx="3" clrIdx="1"/>
  <p:cmAuthor id="3" name="Dulce Lazana" initials="DL" lastIdx="4" clrIdx="2">
    <p:extLst>
      <p:ext uri="{19B8F6BF-5375-455C-9EA6-DF929625EA0E}">
        <p15:presenceInfo xmlns:p15="http://schemas.microsoft.com/office/powerpoint/2012/main" userId="S-1-5-21-1975116412-1890355937-599114201-61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6699"/>
    <a:srgbClr val="336699"/>
    <a:srgbClr val="FFEBCD"/>
    <a:srgbClr val="FFFFCC"/>
    <a:srgbClr val="FF5050"/>
    <a:srgbClr val="FFCC66"/>
    <a:srgbClr val="00FF00"/>
    <a:srgbClr val="A4B16F"/>
    <a:srgbClr val="2D4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2210" autoAdjust="0"/>
  </p:normalViewPr>
  <p:slideViewPr>
    <p:cSldViewPr snapToGrid="0" snapToObjects="1">
      <p:cViewPr varScale="1">
        <p:scale>
          <a:sx n="89" d="100"/>
          <a:sy n="89" d="100"/>
        </p:scale>
        <p:origin x="378" y="72"/>
      </p:cViewPr>
      <p:guideLst>
        <p:guide orient="horz" pos="2358"/>
        <p:guide pos="2880"/>
      </p:guideLst>
    </p:cSldViewPr>
  </p:slideViewPr>
  <p:notesTextViewPr>
    <p:cViewPr>
      <p:scale>
        <a:sx n="100" d="100"/>
        <a:sy n="100" d="100"/>
      </p:scale>
      <p:origin x="0" y="0"/>
    </p:cViewPr>
  </p:notesTextViewPr>
  <p:sorterViewPr>
    <p:cViewPr varScale="1">
      <p:scale>
        <a:sx n="1" d="1"/>
        <a:sy n="1" d="1"/>
      </p:scale>
      <p:origin x="0" y="78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60F72EB-F475-488A-813D-F25828B3EDE7}" type="datetimeFigureOut">
              <a:rPr lang="en-GB" smtClean="0"/>
              <a:pPr/>
              <a:t>17/07/2018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9FBA6AD-0FD0-4F5A-BB8F-7B33CBC07824}" type="slidenum">
              <a:rPr lang="en-GB" smtClean="0"/>
              <a:pPr/>
              <a:t>‹#›</a:t>
            </a:fld>
            <a:endParaRPr lang="en-GB"/>
          </a:p>
        </p:txBody>
      </p:sp>
    </p:spTree>
    <p:extLst>
      <p:ext uri="{BB962C8B-B14F-4D97-AF65-F5344CB8AC3E}">
        <p14:creationId xmlns:p14="http://schemas.microsoft.com/office/powerpoint/2010/main" val="4017635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4C730471-F76F-4CDC-8902-189038F7F663}" type="datetimeFigureOut">
              <a:rPr lang="en-US" altLang="en-US"/>
              <a:pPr>
                <a:defRPr/>
              </a:pPr>
              <a:t>7/17/2018</a:t>
            </a:fld>
            <a:endParaRPr lang="en-US" altLang="en-US"/>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A888FDF-E2C3-40CF-B2AD-C7A2C5FDBFEA}" type="slidenum">
              <a:rPr lang="en-US" altLang="en-US"/>
              <a:pPr>
                <a:defRPr/>
              </a:pPr>
              <a:t>‹#›</a:t>
            </a:fld>
            <a:endParaRPr lang="en-US" altLang="en-US"/>
          </a:p>
        </p:txBody>
      </p:sp>
    </p:spTree>
    <p:extLst>
      <p:ext uri="{BB962C8B-B14F-4D97-AF65-F5344CB8AC3E}">
        <p14:creationId xmlns:p14="http://schemas.microsoft.com/office/powerpoint/2010/main" val="2448589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0373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6882C5-0E74-45C7-B8EB-8EC0B2789447}" type="slidenum">
              <a:rPr lang="en-ZA" smtClean="0"/>
              <a:pPr/>
              <a:t>24</a:t>
            </a:fld>
            <a:endParaRPr lang="en-ZA"/>
          </a:p>
        </p:txBody>
      </p:sp>
    </p:spTree>
    <p:extLst>
      <p:ext uri="{BB962C8B-B14F-4D97-AF65-F5344CB8AC3E}">
        <p14:creationId xmlns:p14="http://schemas.microsoft.com/office/powerpoint/2010/main" val="125352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Evaluation of </a:t>
            </a:r>
            <a:r>
              <a:rPr lang="en-ZA" dirty="0" err="1"/>
              <a:t>Rus</a:t>
            </a:r>
            <a:r>
              <a:rPr lang="en-ZA" dirty="0"/>
              <a:t> method statement</a:t>
            </a:r>
          </a:p>
        </p:txBody>
      </p:sp>
      <p:sp>
        <p:nvSpPr>
          <p:cNvPr id="4" name="Slide Number Placeholder 3"/>
          <p:cNvSpPr>
            <a:spLocks noGrp="1"/>
          </p:cNvSpPr>
          <p:nvPr>
            <p:ph type="sldNum" sz="quarter" idx="10"/>
          </p:nvPr>
        </p:nvSpPr>
        <p:spPr/>
        <p:txBody>
          <a:bodyPr/>
          <a:lstStyle/>
          <a:p>
            <a:fld id="{F06882C5-0E74-45C7-B8EB-8EC0B2789447}" type="slidenum">
              <a:rPr lang="en-ZA" smtClean="0"/>
              <a:pPr/>
              <a:t>25</a:t>
            </a:fld>
            <a:endParaRPr lang="en-ZA"/>
          </a:p>
        </p:txBody>
      </p:sp>
    </p:spTree>
    <p:extLst>
      <p:ext uri="{BB962C8B-B14F-4D97-AF65-F5344CB8AC3E}">
        <p14:creationId xmlns:p14="http://schemas.microsoft.com/office/powerpoint/2010/main" val="3776993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Evaluation of </a:t>
            </a:r>
            <a:r>
              <a:rPr lang="en-ZA" dirty="0" err="1"/>
              <a:t>Rus</a:t>
            </a:r>
            <a:r>
              <a:rPr lang="en-ZA" dirty="0"/>
              <a:t> method statement</a:t>
            </a:r>
          </a:p>
        </p:txBody>
      </p:sp>
      <p:sp>
        <p:nvSpPr>
          <p:cNvPr id="4" name="Slide Number Placeholder 3"/>
          <p:cNvSpPr>
            <a:spLocks noGrp="1"/>
          </p:cNvSpPr>
          <p:nvPr>
            <p:ph type="sldNum" sz="quarter" idx="10"/>
          </p:nvPr>
        </p:nvSpPr>
        <p:spPr/>
        <p:txBody>
          <a:bodyPr/>
          <a:lstStyle/>
          <a:p>
            <a:fld id="{F06882C5-0E74-45C7-B8EB-8EC0B2789447}" type="slidenum">
              <a:rPr lang="en-ZA" smtClean="0"/>
              <a:pPr/>
              <a:t>26</a:t>
            </a:fld>
            <a:endParaRPr lang="en-ZA"/>
          </a:p>
        </p:txBody>
      </p:sp>
    </p:spTree>
    <p:extLst>
      <p:ext uri="{BB962C8B-B14F-4D97-AF65-F5344CB8AC3E}">
        <p14:creationId xmlns:p14="http://schemas.microsoft.com/office/powerpoint/2010/main" val="1408532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Evaluation of </a:t>
            </a:r>
            <a:r>
              <a:rPr lang="en-ZA" dirty="0" err="1"/>
              <a:t>Rus</a:t>
            </a:r>
            <a:r>
              <a:rPr lang="en-ZA" dirty="0"/>
              <a:t> method statement</a:t>
            </a:r>
          </a:p>
        </p:txBody>
      </p:sp>
      <p:sp>
        <p:nvSpPr>
          <p:cNvPr id="4" name="Slide Number Placeholder 3"/>
          <p:cNvSpPr>
            <a:spLocks noGrp="1"/>
          </p:cNvSpPr>
          <p:nvPr>
            <p:ph type="sldNum" sz="quarter" idx="10"/>
          </p:nvPr>
        </p:nvSpPr>
        <p:spPr/>
        <p:txBody>
          <a:bodyPr/>
          <a:lstStyle/>
          <a:p>
            <a:fld id="{F06882C5-0E74-45C7-B8EB-8EC0B2789447}" type="slidenum">
              <a:rPr lang="en-ZA" smtClean="0"/>
              <a:pPr/>
              <a:t>27</a:t>
            </a:fld>
            <a:endParaRPr lang="en-ZA"/>
          </a:p>
        </p:txBody>
      </p:sp>
    </p:spTree>
    <p:extLst>
      <p:ext uri="{BB962C8B-B14F-4D97-AF65-F5344CB8AC3E}">
        <p14:creationId xmlns:p14="http://schemas.microsoft.com/office/powerpoint/2010/main" val="2061928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RQOs method statement</a:t>
            </a:r>
          </a:p>
        </p:txBody>
      </p:sp>
      <p:sp>
        <p:nvSpPr>
          <p:cNvPr id="4" name="Slide Number Placeholder 3"/>
          <p:cNvSpPr>
            <a:spLocks noGrp="1"/>
          </p:cNvSpPr>
          <p:nvPr>
            <p:ph type="sldNum" sz="quarter" idx="10"/>
          </p:nvPr>
        </p:nvSpPr>
        <p:spPr/>
        <p:txBody>
          <a:bodyPr/>
          <a:lstStyle/>
          <a:p>
            <a:fld id="{F06882C5-0E74-45C7-B8EB-8EC0B2789447}" type="slidenum">
              <a:rPr lang="en-ZA" smtClean="0"/>
              <a:pPr/>
              <a:t>31</a:t>
            </a:fld>
            <a:endParaRPr lang="en-ZA"/>
          </a:p>
        </p:txBody>
      </p:sp>
    </p:spTree>
    <p:extLst>
      <p:ext uri="{BB962C8B-B14F-4D97-AF65-F5344CB8AC3E}">
        <p14:creationId xmlns:p14="http://schemas.microsoft.com/office/powerpoint/2010/main" val="3222230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Erik and team to present the methodology</a:t>
            </a:r>
            <a:r>
              <a:rPr lang="en-US" altLang="en-US" baseline="0" dirty="0">
                <a:ea typeface="ＭＳ Ｐゴシック" pitchFamily="34" charset="-128"/>
              </a:rPr>
              <a:t> used for scenario evaluation</a:t>
            </a:r>
            <a:endParaRPr lang="en-US" altLang="en-US" dirty="0">
              <a:ea typeface="ＭＳ Ｐゴシック" pitchFamily="34" charset="-128"/>
            </a:endParaRPr>
          </a:p>
        </p:txBody>
      </p:sp>
    </p:spTree>
    <p:extLst>
      <p:ext uri="{BB962C8B-B14F-4D97-AF65-F5344CB8AC3E}">
        <p14:creationId xmlns:p14="http://schemas.microsoft.com/office/powerpoint/2010/main" val="793695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Part</a:t>
            </a:r>
            <a:r>
              <a:rPr lang="en-ZA" baseline="0" dirty="0"/>
              <a:t> of the purpose is to try focus attention at all the areas of the basin that differ from one another…to be representative as a whole across the basin</a:t>
            </a:r>
            <a:endParaRPr lang="en-ZA" dirty="0"/>
          </a:p>
        </p:txBody>
      </p:sp>
      <p:sp>
        <p:nvSpPr>
          <p:cNvPr id="4" name="Slide Number Placeholder 3"/>
          <p:cNvSpPr>
            <a:spLocks noGrp="1"/>
          </p:cNvSpPr>
          <p:nvPr>
            <p:ph type="sldNum" sz="quarter" idx="10"/>
          </p:nvPr>
        </p:nvSpPr>
        <p:spPr/>
        <p:txBody>
          <a:bodyPr/>
          <a:lstStyle/>
          <a:p>
            <a:fld id="{F06882C5-0E74-45C7-B8EB-8EC0B2789447}" type="slidenum">
              <a:rPr lang="en-ZA" smtClean="0"/>
              <a:pPr/>
              <a:t>63</a:t>
            </a:fld>
            <a:endParaRPr lang="en-ZA"/>
          </a:p>
        </p:txBody>
      </p:sp>
    </p:spTree>
    <p:extLst>
      <p:ext uri="{BB962C8B-B14F-4D97-AF65-F5344CB8AC3E}">
        <p14:creationId xmlns:p14="http://schemas.microsoft.com/office/powerpoint/2010/main" val="555998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Management only looks at nodes in poor condition and then EWR sites</a:t>
            </a:r>
          </a:p>
        </p:txBody>
      </p:sp>
      <p:sp>
        <p:nvSpPr>
          <p:cNvPr id="4" name="Slide Number Placeholder 3"/>
          <p:cNvSpPr>
            <a:spLocks noGrp="1"/>
          </p:cNvSpPr>
          <p:nvPr>
            <p:ph type="sldNum" sz="quarter" idx="10"/>
          </p:nvPr>
        </p:nvSpPr>
        <p:spPr/>
        <p:txBody>
          <a:bodyPr/>
          <a:lstStyle/>
          <a:p>
            <a:fld id="{F06882C5-0E74-45C7-B8EB-8EC0B2789447}" type="slidenum">
              <a:rPr lang="en-ZA" smtClean="0"/>
              <a:pPr/>
              <a:t>64</a:t>
            </a:fld>
            <a:endParaRPr lang="en-ZA"/>
          </a:p>
        </p:txBody>
      </p:sp>
    </p:spTree>
    <p:extLst>
      <p:ext uri="{BB962C8B-B14F-4D97-AF65-F5344CB8AC3E}">
        <p14:creationId xmlns:p14="http://schemas.microsoft.com/office/powerpoint/2010/main" val="3284357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Management only looks at nodes in poor condition and then EWR sites</a:t>
            </a:r>
          </a:p>
        </p:txBody>
      </p:sp>
      <p:sp>
        <p:nvSpPr>
          <p:cNvPr id="4" name="Slide Number Placeholder 3"/>
          <p:cNvSpPr>
            <a:spLocks noGrp="1"/>
          </p:cNvSpPr>
          <p:nvPr>
            <p:ph type="sldNum" sz="quarter" idx="10"/>
          </p:nvPr>
        </p:nvSpPr>
        <p:spPr/>
        <p:txBody>
          <a:bodyPr/>
          <a:lstStyle/>
          <a:p>
            <a:fld id="{F06882C5-0E74-45C7-B8EB-8EC0B2789447}" type="slidenum">
              <a:rPr lang="en-ZA" smtClean="0"/>
              <a:pPr/>
              <a:t>65</a:t>
            </a:fld>
            <a:endParaRPr lang="en-ZA"/>
          </a:p>
        </p:txBody>
      </p:sp>
    </p:spTree>
    <p:extLst>
      <p:ext uri="{BB962C8B-B14F-4D97-AF65-F5344CB8AC3E}">
        <p14:creationId xmlns:p14="http://schemas.microsoft.com/office/powerpoint/2010/main" val="3455902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Evaluation </a:t>
            </a:r>
            <a:r>
              <a:rPr lang="en-ZA" dirty="0" err="1"/>
              <a:t>Rus</a:t>
            </a:r>
            <a:r>
              <a:rPr lang="en-ZA" dirty="0"/>
              <a:t> worked</a:t>
            </a:r>
            <a:r>
              <a:rPr lang="en-ZA" baseline="0" dirty="0"/>
              <a:t> example</a:t>
            </a:r>
            <a:endParaRPr lang="en-ZA" dirty="0"/>
          </a:p>
        </p:txBody>
      </p:sp>
      <p:sp>
        <p:nvSpPr>
          <p:cNvPr id="4" name="Slide Number Placeholder 3"/>
          <p:cNvSpPr>
            <a:spLocks noGrp="1"/>
          </p:cNvSpPr>
          <p:nvPr>
            <p:ph type="sldNum" sz="quarter" idx="10"/>
          </p:nvPr>
        </p:nvSpPr>
        <p:spPr/>
        <p:txBody>
          <a:bodyPr/>
          <a:lstStyle/>
          <a:p>
            <a:fld id="{F06882C5-0E74-45C7-B8EB-8EC0B2789447}" type="slidenum">
              <a:rPr lang="en-ZA" smtClean="0"/>
              <a:pPr/>
              <a:t>66</a:t>
            </a:fld>
            <a:endParaRPr lang="en-ZA"/>
          </a:p>
        </p:txBody>
      </p:sp>
    </p:spTree>
    <p:extLst>
      <p:ext uri="{BB962C8B-B14F-4D97-AF65-F5344CB8AC3E}">
        <p14:creationId xmlns:p14="http://schemas.microsoft.com/office/powerpoint/2010/main" val="289614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8724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412915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Erik to present progress, Reminder of two stage process (Classification followed be RQOs – but gazetted together). Link to RQOs? Then zoom in on the classification process</a:t>
            </a:r>
            <a:endParaRPr lang="en-GB" dirty="0"/>
          </a:p>
        </p:txBody>
      </p:sp>
      <p:sp>
        <p:nvSpPr>
          <p:cNvPr id="4" name="Slide Number Placeholder 3"/>
          <p:cNvSpPr>
            <a:spLocks noGrp="1"/>
          </p:cNvSpPr>
          <p:nvPr>
            <p:ph type="sldNum" sz="quarter" idx="10"/>
          </p:nvPr>
        </p:nvSpPr>
        <p:spPr/>
        <p:txBody>
          <a:bodyPr/>
          <a:lstStyle/>
          <a:p>
            <a:pPr>
              <a:defRPr/>
            </a:pPr>
            <a:fld id="{0A888FDF-E2C3-40CF-B2AD-C7A2C5FDBFEA}" type="slidenum">
              <a:rPr lang="en-US" altLang="en-US" smtClean="0"/>
              <a:pPr>
                <a:defRPr/>
              </a:pPr>
              <a:t>14</a:t>
            </a:fld>
            <a:endParaRPr lang="en-US" altLang="en-US"/>
          </a:p>
        </p:txBody>
      </p:sp>
    </p:spTree>
    <p:extLst>
      <p:ext uri="{BB962C8B-B14F-4D97-AF65-F5344CB8AC3E}">
        <p14:creationId xmlns:p14="http://schemas.microsoft.com/office/powerpoint/2010/main" val="162216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6111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Management only looks at nodes in poor condition and then EWR sites</a:t>
            </a:r>
          </a:p>
        </p:txBody>
      </p:sp>
      <p:sp>
        <p:nvSpPr>
          <p:cNvPr id="4" name="Slide Number Placeholder 3"/>
          <p:cNvSpPr>
            <a:spLocks noGrp="1"/>
          </p:cNvSpPr>
          <p:nvPr>
            <p:ph type="sldNum" sz="quarter" idx="10"/>
          </p:nvPr>
        </p:nvSpPr>
        <p:spPr/>
        <p:txBody>
          <a:bodyPr/>
          <a:lstStyle/>
          <a:p>
            <a:fld id="{F06882C5-0E74-45C7-B8EB-8EC0B2789447}" type="slidenum">
              <a:rPr lang="en-ZA" smtClean="0"/>
              <a:pPr/>
              <a:t>20</a:t>
            </a:fld>
            <a:endParaRPr lang="en-ZA"/>
          </a:p>
        </p:txBody>
      </p:sp>
    </p:spTree>
    <p:extLst>
      <p:ext uri="{BB962C8B-B14F-4D97-AF65-F5344CB8AC3E}">
        <p14:creationId xmlns:p14="http://schemas.microsoft.com/office/powerpoint/2010/main" val="126078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Management only looks at nodes in poor condition and then EWR sites</a:t>
            </a:r>
          </a:p>
        </p:txBody>
      </p:sp>
      <p:sp>
        <p:nvSpPr>
          <p:cNvPr id="4" name="Slide Number Placeholder 3"/>
          <p:cNvSpPr>
            <a:spLocks noGrp="1"/>
          </p:cNvSpPr>
          <p:nvPr>
            <p:ph type="sldNum" sz="quarter" idx="10"/>
          </p:nvPr>
        </p:nvSpPr>
        <p:spPr/>
        <p:txBody>
          <a:bodyPr/>
          <a:lstStyle/>
          <a:p>
            <a:fld id="{F06882C5-0E74-45C7-B8EB-8EC0B2789447}" type="slidenum">
              <a:rPr lang="en-ZA" smtClean="0"/>
              <a:pPr/>
              <a:t>21</a:t>
            </a:fld>
            <a:endParaRPr lang="en-ZA"/>
          </a:p>
        </p:txBody>
      </p:sp>
    </p:spTree>
    <p:extLst>
      <p:ext uri="{BB962C8B-B14F-4D97-AF65-F5344CB8AC3E}">
        <p14:creationId xmlns:p14="http://schemas.microsoft.com/office/powerpoint/2010/main" val="318874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Evaluation </a:t>
            </a:r>
            <a:r>
              <a:rPr lang="en-ZA" dirty="0" err="1"/>
              <a:t>Rus</a:t>
            </a:r>
            <a:r>
              <a:rPr lang="en-ZA" dirty="0"/>
              <a:t> worked</a:t>
            </a:r>
            <a:r>
              <a:rPr lang="en-ZA" baseline="0" dirty="0"/>
              <a:t> example</a:t>
            </a:r>
            <a:endParaRPr lang="en-ZA" dirty="0"/>
          </a:p>
        </p:txBody>
      </p:sp>
      <p:sp>
        <p:nvSpPr>
          <p:cNvPr id="4" name="Slide Number Placeholder 3"/>
          <p:cNvSpPr>
            <a:spLocks noGrp="1"/>
          </p:cNvSpPr>
          <p:nvPr>
            <p:ph type="sldNum" sz="quarter" idx="10"/>
          </p:nvPr>
        </p:nvSpPr>
        <p:spPr/>
        <p:txBody>
          <a:bodyPr/>
          <a:lstStyle/>
          <a:p>
            <a:fld id="{F06882C5-0E74-45C7-B8EB-8EC0B2789447}" type="slidenum">
              <a:rPr lang="en-ZA" smtClean="0"/>
              <a:pPr/>
              <a:t>22</a:t>
            </a:fld>
            <a:endParaRPr lang="en-ZA"/>
          </a:p>
        </p:txBody>
      </p:sp>
    </p:spTree>
    <p:extLst>
      <p:ext uri="{BB962C8B-B14F-4D97-AF65-F5344CB8AC3E}">
        <p14:creationId xmlns:p14="http://schemas.microsoft.com/office/powerpoint/2010/main" val="1063137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Management only looks at nodes in poor condition and then EWR sites</a:t>
            </a:r>
          </a:p>
        </p:txBody>
      </p:sp>
      <p:sp>
        <p:nvSpPr>
          <p:cNvPr id="4" name="Slide Number Placeholder 3"/>
          <p:cNvSpPr>
            <a:spLocks noGrp="1"/>
          </p:cNvSpPr>
          <p:nvPr>
            <p:ph type="sldNum" sz="quarter" idx="10"/>
          </p:nvPr>
        </p:nvSpPr>
        <p:spPr/>
        <p:txBody>
          <a:bodyPr/>
          <a:lstStyle/>
          <a:p>
            <a:fld id="{F06882C5-0E74-45C7-B8EB-8EC0B2789447}" type="slidenum">
              <a:rPr lang="en-ZA" smtClean="0"/>
              <a:pPr/>
              <a:t>23</a:t>
            </a:fld>
            <a:endParaRPr lang="en-ZA"/>
          </a:p>
        </p:txBody>
      </p:sp>
    </p:spTree>
    <p:extLst>
      <p:ext uri="{BB962C8B-B14F-4D97-AF65-F5344CB8AC3E}">
        <p14:creationId xmlns:p14="http://schemas.microsoft.com/office/powerpoint/2010/main" val="423028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45987393-4BAF-44DA-8B76-6012424E7849}" type="datetimeFigureOut">
              <a:rPr lang="en-US" altLang="en-US"/>
              <a:pPr>
                <a:defRPr/>
              </a:pPr>
              <a:t>7/17/2018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B764CC87-6A4C-4263-A52E-8829D8A23EB4}" type="slidenum">
              <a:rPr lang="en-US" altLang="en-US"/>
              <a:pPr>
                <a:defRPr/>
              </a:pPr>
              <a:t>‹#›</a:t>
            </a:fld>
            <a:endParaRPr lang="en-US" altLang="en-US"/>
          </a:p>
        </p:txBody>
      </p:sp>
    </p:spTree>
    <p:extLst>
      <p:ext uri="{BB962C8B-B14F-4D97-AF65-F5344CB8AC3E}">
        <p14:creationId xmlns:p14="http://schemas.microsoft.com/office/powerpoint/2010/main" val="1990236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82161454-ADA6-45D6-B9B6-8C2014FB37B3}" type="datetimeFigureOut">
              <a:rPr lang="en-US" altLang="en-US"/>
              <a:pPr>
                <a:defRPr/>
              </a:pPr>
              <a:t>7/17/2018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FC5116C-BE80-4217-9CDC-3DB1B70B1F3D}" type="slidenum">
              <a:rPr lang="en-US" altLang="en-US"/>
              <a:pPr>
                <a:defRPr/>
              </a:pPr>
              <a:t>‹#›</a:t>
            </a:fld>
            <a:endParaRPr lang="en-US" altLang="en-US"/>
          </a:p>
        </p:txBody>
      </p:sp>
    </p:spTree>
    <p:extLst>
      <p:ext uri="{BB962C8B-B14F-4D97-AF65-F5344CB8AC3E}">
        <p14:creationId xmlns:p14="http://schemas.microsoft.com/office/powerpoint/2010/main" val="143153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3D1B60D-D46A-45AA-811C-58C5B89D8541}" type="datetimeFigureOut">
              <a:rPr lang="en-US" altLang="en-US"/>
              <a:pPr>
                <a:defRPr/>
              </a:pPr>
              <a:t>7/17/2018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0EDF0BB2-4187-4818-A057-A34C1D95F967}" type="slidenum">
              <a:rPr lang="en-US" altLang="en-US"/>
              <a:pPr>
                <a:defRPr/>
              </a:pPr>
              <a:t>‹#›</a:t>
            </a:fld>
            <a:endParaRPr lang="en-US" altLang="en-US"/>
          </a:p>
        </p:txBody>
      </p:sp>
    </p:spTree>
    <p:extLst>
      <p:ext uri="{BB962C8B-B14F-4D97-AF65-F5344CB8AC3E}">
        <p14:creationId xmlns:p14="http://schemas.microsoft.com/office/powerpoint/2010/main" val="1317607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with Slide Number">
    <p:spTree>
      <p:nvGrpSpPr>
        <p:cNvPr id="1" name=""/>
        <p:cNvGrpSpPr/>
        <p:nvPr/>
      </p:nvGrpSpPr>
      <p:grpSpPr>
        <a:xfrm>
          <a:off x="0" y="0"/>
          <a:ext cx="0" cy="0"/>
          <a:chOff x="0" y="0"/>
          <a:chExt cx="0" cy="0"/>
        </a:xfrm>
      </p:grpSpPr>
      <p:sp>
        <p:nvSpPr>
          <p:cNvPr id="4" name="Title 3"/>
          <p:cNvSpPr>
            <a:spLocks noGrp="1"/>
          </p:cNvSpPr>
          <p:nvPr>
            <p:ph type="title"/>
          </p:nvPr>
        </p:nvSpPr>
        <p:spPr>
          <a:xfrm>
            <a:off x="307930" y="432798"/>
            <a:ext cx="7553521" cy="815950"/>
          </a:xfrm>
          <a:prstGeom prst="rect">
            <a:avLst/>
          </a:prstGeom>
        </p:spPr>
        <p:txBody>
          <a:bodyPr anchor="t" anchorCtr="0"/>
          <a:lstStyle>
            <a:lvl1pPr>
              <a:defRPr/>
            </a:lvl1pPr>
          </a:lstStyle>
          <a:p>
            <a:r>
              <a:rPr lang="en-US" dirty="0"/>
              <a:t>Click to edit Master title style</a:t>
            </a:r>
            <a:endParaRPr lang="en-AU" dirty="0"/>
          </a:p>
        </p:txBody>
      </p:sp>
      <p:sp>
        <p:nvSpPr>
          <p:cNvPr id="5" name="Text Placeholder 4"/>
          <p:cNvSpPr>
            <a:spLocks noGrp="1"/>
          </p:cNvSpPr>
          <p:nvPr>
            <p:ph type="body" sz="quarter" idx="10"/>
          </p:nvPr>
        </p:nvSpPr>
        <p:spPr>
          <a:xfrm>
            <a:off x="307930" y="1725655"/>
            <a:ext cx="7562759" cy="4285367"/>
          </a:xfrm>
          <a:prstGeom prst="rect">
            <a:avLst/>
          </a:prstGeo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8359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D5D9F13-04AC-4095-A76B-619EAFDF43A8}" type="datetimeFigureOut">
              <a:rPr lang="en-US" altLang="en-US"/>
              <a:pPr>
                <a:defRPr/>
              </a:pPr>
              <a:t>7/17/2018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44AC2A6-3926-4B6C-98C7-DFAFECD7075D}" type="slidenum">
              <a:rPr lang="en-US" altLang="en-US"/>
              <a:pPr>
                <a:defRPr/>
              </a:pPr>
              <a:t>‹#›</a:t>
            </a:fld>
            <a:endParaRPr lang="en-US" altLang="en-US"/>
          </a:p>
        </p:txBody>
      </p:sp>
    </p:spTree>
    <p:extLst>
      <p:ext uri="{BB962C8B-B14F-4D97-AF65-F5344CB8AC3E}">
        <p14:creationId xmlns:p14="http://schemas.microsoft.com/office/powerpoint/2010/main" val="170401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1685E36A-282D-4809-A041-055E72C5B7DC}" type="datetimeFigureOut">
              <a:rPr lang="en-US" altLang="en-US"/>
              <a:pPr>
                <a:defRPr/>
              </a:pPr>
              <a:t>7/17/2018</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0183E4F-D3B4-4CAC-B6FE-87BEAB8CB8CB}" type="slidenum">
              <a:rPr lang="en-US" altLang="en-US"/>
              <a:pPr>
                <a:defRPr/>
              </a:pPr>
              <a:t>‹#›</a:t>
            </a:fld>
            <a:endParaRPr lang="en-US" altLang="en-US"/>
          </a:p>
        </p:txBody>
      </p:sp>
    </p:spTree>
    <p:extLst>
      <p:ext uri="{BB962C8B-B14F-4D97-AF65-F5344CB8AC3E}">
        <p14:creationId xmlns:p14="http://schemas.microsoft.com/office/powerpoint/2010/main" val="43497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5CE460CD-7DB1-4E0C-9193-8FCCD8024AFB}" type="datetimeFigureOut">
              <a:rPr lang="en-US" altLang="en-US"/>
              <a:pPr>
                <a:defRPr/>
              </a:pPr>
              <a:t>7/17/2018</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6BC22AF0-F511-4896-B988-A3E7727D7266}" type="slidenum">
              <a:rPr lang="en-US" altLang="en-US"/>
              <a:pPr>
                <a:defRPr/>
              </a:pPr>
              <a:t>‹#›</a:t>
            </a:fld>
            <a:endParaRPr lang="en-US" altLang="en-US"/>
          </a:p>
        </p:txBody>
      </p:sp>
    </p:spTree>
    <p:extLst>
      <p:ext uri="{BB962C8B-B14F-4D97-AF65-F5344CB8AC3E}">
        <p14:creationId xmlns:p14="http://schemas.microsoft.com/office/powerpoint/2010/main" val="290395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CECED1E6-E771-42C2-9B7F-2493C1DBB07B}" type="datetimeFigureOut">
              <a:rPr lang="en-US" altLang="en-US"/>
              <a:pPr>
                <a:defRPr/>
              </a:pPr>
              <a:t>7/17/2018</a:t>
            </a:fld>
            <a:endParaRPr lang="en-US" alt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B0B1FCAF-BF12-40C8-A800-87900226EAF8}" type="slidenum">
              <a:rPr lang="en-US" altLang="en-US"/>
              <a:pPr>
                <a:defRPr/>
              </a:pPr>
              <a:t>‹#›</a:t>
            </a:fld>
            <a:endParaRPr lang="en-US" altLang="en-US"/>
          </a:p>
        </p:txBody>
      </p:sp>
    </p:spTree>
    <p:extLst>
      <p:ext uri="{BB962C8B-B14F-4D97-AF65-F5344CB8AC3E}">
        <p14:creationId xmlns:p14="http://schemas.microsoft.com/office/powerpoint/2010/main" val="404706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F7667F4-55C5-46E7-990F-B9950AB3CD33}" type="datetimeFigureOut">
              <a:rPr lang="en-US" altLang="en-US"/>
              <a:pPr>
                <a:defRPr/>
              </a:pPr>
              <a:t>7/17/2018</a:t>
            </a:fld>
            <a:endParaRPr lang="en-US"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940FFCBB-2AFB-4E3E-9D8B-299DBF95467B}" type="slidenum">
              <a:rPr lang="en-US" altLang="en-US"/>
              <a:pPr>
                <a:defRPr/>
              </a:pPr>
              <a:t>‹#›</a:t>
            </a:fld>
            <a:endParaRPr lang="en-US" altLang="en-US"/>
          </a:p>
        </p:txBody>
      </p:sp>
    </p:spTree>
    <p:extLst>
      <p:ext uri="{BB962C8B-B14F-4D97-AF65-F5344CB8AC3E}">
        <p14:creationId xmlns:p14="http://schemas.microsoft.com/office/powerpoint/2010/main" val="338695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48508D5-E4F4-46DE-821D-8D58DCACD371}" type="datetimeFigureOut">
              <a:rPr lang="en-US" altLang="en-US"/>
              <a:pPr>
                <a:defRPr/>
              </a:pPr>
              <a:t>7/17/2018</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12C80EAA-A15B-4E9D-BF4E-A4D79FA337C3}" type="slidenum">
              <a:rPr lang="en-US" altLang="en-US"/>
              <a:pPr>
                <a:defRPr/>
              </a:pPr>
              <a:t>‹#›</a:t>
            </a:fld>
            <a:endParaRPr lang="en-US" altLang="en-US"/>
          </a:p>
        </p:txBody>
      </p:sp>
    </p:spTree>
    <p:extLst>
      <p:ext uri="{BB962C8B-B14F-4D97-AF65-F5344CB8AC3E}">
        <p14:creationId xmlns:p14="http://schemas.microsoft.com/office/powerpoint/2010/main" val="196326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8C48E02B-8E60-4869-B957-F79197900361}" type="datetimeFigureOut">
              <a:rPr lang="en-US" altLang="en-US"/>
              <a:pPr>
                <a:defRPr/>
              </a:pPr>
              <a:t>7/17/2018</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CFD386AC-7BBB-4A30-8DFD-FCEC05687458}" type="slidenum">
              <a:rPr lang="en-US" altLang="en-US"/>
              <a:pPr>
                <a:defRPr/>
              </a:pPr>
              <a:t>‹#›</a:t>
            </a:fld>
            <a:endParaRPr lang="en-US" altLang="en-US"/>
          </a:p>
        </p:txBody>
      </p:sp>
    </p:spTree>
    <p:extLst>
      <p:ext uri="{BB962C8B-B14F-4D97-AF65-F5344CB8AC3E}">
        <p14:creationId xmlns:p14="http://schemas.microsoft.com/office/powerpoint/2010/main" val="107472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A272579C-C942-4AE6-A173-E5FB27E4F397}" type="datetimeFigureOut">
              <a:rPr lang="en-US" altLang="en-US"/>
              <a:pPr>
                <a:defRPr/>
              </a:pPr>
              <a:t>7/17/2018</a:t>
            </a:fld>
            <a:endParaRPr lang="en-US" alt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4FFEFE33-234B-475E-8AD2-B1DC825D9A2E}" type="slidenum">
              <a:rPr lang="en-US" altLang="en-US"/>
              <a:pPr>
                <a:defRPr/>
              </a:pPr>
              <a:t>‹#›</a:t>
            </a:fld>
            <a:endParaRPr lang="en-US" altLang="en-US"/>
          </a:p>
        </p:txBody>
      </p:sp>
    </p:spTree>
    <p:extLst>
      <p:ext uri="{BB962C8B-B14F-4D97-AF65-F5344CB8AC3E}">
        <p14:creationId xmlns:p14="http://schemas.microsoft.com/office/powerpoint/2010/main" val="217090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281"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DWS Slide Cover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3538"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DWS Slide Cover pic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12888"/>
            <a:ext cx="9253538"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6"/>
          <p:cNvSpPr txBox="1">
            <a:spLocks noChangeArrowheads="1"/>
          </p:cNvSpPr>
          <p:nvPr/>
        </p:nvSpPr>
        <p:spPr bwMode="auto">
          <a:xfrm>
            <a:off x="554037" y="1743333"/>
            <a:ext cx="85899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defRPr/>
            </a:pPr>
            <a:r>
              <a:rPr lang="en-US" sz="20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The Determination of Water Resources Classes and Resource Quality Objectives for the water resources in in the Breede-Gouritz WMA</a:t>
            </a:r>
            <a:r>
              <a:rPr lang="en-ZA" sz="20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 </a:t>
            </a:r>
          </a:p>
          <a:p>
            <a:pPr lvl="0">
              <a:defRPr/>
            </a:pPr>
            <a:r>
              <a:rPr lang="en-ZA" sz="2000" b="1" i="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Focus on </a:t>
            </a:r>
            <a:r>
              <a:rPr lang="en-ZA" sz="2000" b="1" i="1" dirty="0" err="1">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Breede</a:t>
            </a:r>
            <a:r>
              <a:rPr lang="en-ZA" sz="2000" b="1" i="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-Overberg area</a:t>
            </a:r>
          </a:p>
          <a:p>
            <a:pPr lvl="0">
              <a:defRPr/>
            </a:pPr>
            <a:endParaRPr lang="en-US" dirty="0">
              <a:solidFill>
                <a:srgbClr val="EEECE1">
                  <a:lumMod val="25000"/>
                </a:srgbClr>
              </a:solidFill>
              <a:latin typeface="Gill Snas" charset="0"/>
              <a:ea typeface="ＭＳ Ｐゴシック" pitchFamily="34" charset="-128"/>
              <a:cs typeface="Gill Snas" charset="0"/>
            </a:endParaRPr>
          </a:p>
          <a:p>
            <a:pPr lvl="0">
              <a:defRPr/>
            </a:pPr>
            <a:r>
              <a:rPr lang="en-US" sz="28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Technical Task Group meeting 2: </a:t>
            </a:r>
            <a:r>
              <a:rPr lang="en-ZA" sz="28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Presentation and workshopping of d</a:t>
            </a:r>
            <a:r>
              <a:rPr lang="en-US" sz="28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raft Resource Quality Objectives</a:t>
            </a:r>
          </a:p>
          <a:p>
            <a:pPr>
              <a:defRPr/>
            </a:pPr>
            <a:r>
              <a:rPr lang="en-ZA" sz="2800" b="1" dirty="0">
                <a:solidFill>
                  <a:schemeClr val="bg2">
                    <a:lumMod val="25000"/>
                  </a:schemeClr>
                </a:solidFill>
                <a:effectLst>
                  <a:outerShdw blurRad="38100" dist="38100" dir="2700000" algn="tl">
                    <a:srgbClr val="000000">
                      <a:alpha val="43137"/>
                    </a:srgbClr>
                  </a:outerShdw>
                </a:effectLst>
              </a:rPr>
              <a:t>Overview of the RQOs Process</a:t>
            </a:r>
            <a:endParaRPr lang="en-GB" sz="2800" b="1" dirty="0">
              <a:solidFill>
                <a:schemeClr val="bg2">
                  <a:lumMod val="25000"/>
                </a:schemeClr>
              </a:solidFill>
              <a:effectLst>
                <a:outerShdw blurRad="38100" dist="38100" dir="2700000" algn="tl">
                  <a:srgbClr val="000000">
                    <a:alpha val="43137"/>
                  </a:srgbClr>
                </a:outerShdw>
              </a:effectLst>
            </a:endParaRPr>
          </a:p>
          <a:p>
            <a:pPr lvl="0">
              <a:defRPr/>
            </a:pPr>
            <a:endParaRPr lang="en-US" sz="1400" dirty="0">
              <a:solidFill>
                <a:srgbClr val="EEECE1">
                  <a:lumMod val="25000"/>
                </a:srgbClr>
              </a:solidFill>
              <a:latin typeface="Gill Snas" charset="0"/>
              <a:ea typeface="ＭＳ Ｐゴシック" pitchFamily="34" charset="-128"/>
              <a:cs typeface="Gill Snas" charset="0"/>
            </a:endParaRPr>
          </a:p>
          <a:p>
            <a:pPr lvl="0">
              <a:defRPr/>
            </a:pPr>
            <a:endParaRPr lang="en-US" sz="1400" dirty="0">
              <a:solidFill>
                <a:srgbClr val="EEECE1">
                  <a:lumMod val="25000"/>
                </a:srgbClr>
              </a:solidFill>
              <a:latin typeface="Gill Snas" charset="0"/>
              <a:ea typeface="ＭＳ Ｐゴシック" pitchFamily="34" charset="-128"/>
              <a:cs typeface="Gill Snas" charset="0"/>
            </a:endParaRPr>
          </a:p>
          <a:p>
            <a:pPr lvl="0">
              <a:defRPr/>
            </a:pPr>
            <a:r>
              <a:rPr lang="en-US" sz="1600" b="1" dirty="0">
                <a:solidFill>
                  <a:srgbClr val="EEECE1">
                    <a:lumMod val="25000"/>
                  </a:srgbClr>
                </a:solidFill>
                <a:effectLst>
                  <a:outerShdw blurRad="38100" dist="38100" dir="2700000" algn="tl">
                    <a:srgbClr val="000000">
                      <a:alpha val="43137"/>
                    </a:srgbClr>
                  </a:outerShdw>
                </a:effectLst>
                <a:latin typeface="Gill Snas" charset="0"/>
                <a:ea typeface="ＭＳ Ｐゴシック" pitchFamily="34" charset="-128"/>
                <a:cs typeface="Gill Snas" charset="0"/>
              </a:rPr>
              <a:t>Presented by: Erik van der Berg</a:t>
            </a:r>
          </a:p>
          <a:p>
            <a:pPr lvl="0">
              <a:defRPr/>
            </a:pPr>
            <a:endParaRPr lang="en-US" sz="1800" dirty="0">
              <a:solidFill>
                <a:srgbClr val="EEECE1">
                  <a:lumMod val="25000"/>
                </a:srgbClr>
              </a:solidFill>
              <a:latin typeface="Gill Snas" charset="0"/>
              <a:ea typeface="ＭＳ Ｐゴシック" pitchFamily="34" charset="-128"/>
              <a:cs typeface="Gill Snas" charset="0"/>
            </a:endParaRPr>
          </a:p>
          <a:p>
            <a:pPr lvl="0">
              <a:defRPr/>
            </a:pPr>
            <a:endParaRPr lang="en-US" sz="1800" dirty="0">
              <a:solidFill>
                <a:srgbClr val="EEECE1">
                  <a:lumMod val="25000"/>
                </a:srgbClr>
              </a:solidFill>
              <a:latin typeface="Gill Snas" charset="0"/>
              <a:ea typeface="ＭＳ Ｐゴシック" pitchFamily="34" charset="-128"/>
              <a:cs typeface="Gill Snas" charset="0"/>
            </a:endParaRPr>
          </a:p>
          <a:p>
            <a:pPr eaLnBrk="1" hangingPunct="1">
              <a:defRPr/>
            </a:pPr>
            <a:r>
              <a:rPr lang="en-US" sz="1600" dirty="0">
                <a:solidFill>
                  <a:schemeClr val="bg2">
                    <a:lumMod val="25000"/>
                  </a:schemeClr>
                </a:solidFill>
                <a:latin typeface="Gill Snas" charset="0"/>
                <a:cs typeface="Gill Snas" charset="0"/>
              </a:rPr>
              <a:t>12-16 March 2018</a:t>
            </a:r>
          </a:p>
          <a:p>
            <a:pPr eaLnBrk="1" hangingPunct="1">
              <a:defRPr/>
            </a:pPr>
            <a:r>
              <a:rPr lang="en-US" sz="1600" dirty="0">
                <a:solidFill>
                  <a:schemeClr val="bg2">
                    <a:lumMod val="25000"/>
                  </a:schemeClr>
                </a:solidFill>
                <a:latin typeface="Gill Snas" charset="0"/>
                <a:cs typeface="Gill Snas" charset="0"/>
              </a:rPr>
              <a:t>Graham &amp; </a:t>
            </a:r>
            <a:r>
              <a:rPr lang="en-US" sz="1600" dirty="0" err="1">
                <a:solidFill>
                  <a:schemeClr val="bg2">
                    <a:lumMod val="25000"/>
                  </a:schemeClr>
                </a:solidFill>
                <a:latin typeface="Gill Snas" charset="0"/>
                <a:cs typeface="Gill Snas" charset="0"/>
              </a:rPr>
              <a:t>Rhona</a:t>
            </a:r>
            <a:r>
              <a:rPr lang="en-US" sz="1600" dirty="0">
                <a:solidFill>
                  <a:schemeClr val="bg2">
                    <a:lumMod val="25000"/>
                  </a:schemeClr>
                </a:solidFill>
                <a:latin typeface="Gill Snas" charset="0"/>
                <a:cs typeface="Gill Snas" charset="0"/>
              </a:rPr>
              <a:t> Beck Skills Centre, Robertson</a:t>
            </a:r>
          </a:p>
        </p:txBody>
      </p:sp>
      <p:pic>
        <p:nvPicPr>
          <p:cNvPr id="14341" name="Picture 1" descr="NDP_LOGO-1_colou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3988" y="304800"/>
            <a:ext cx="954087"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27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4326" y="-16718"/>
            <a:ext cx="9144000" cy="58105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2800" b="1" dirty="0"/>
              <a:t>Integrated Units of Analysis and Nodes</a:t>
            </a:r>
            <a:endParaRPr lang="en-GB"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2" y="418526"/>
            <a:ext cx="9132270" cy="6439474"/>
          </a:xfrm>
          <a:prstGeom prst="rect">
            <a:avLst/>
          </a:prstGeom>
        </p:spPr>
      </p:pic>
      <p:sp>
        <p:nvSpPr>
          <p:cNvPr id="4" name="Rectangle 3"/>
          <p:cNvSpPr/>
          <p:nvPr/>
        </p:nvSpPr>
        <p:spPr>
          <a:xfrm>
            <a:off x="0" y="1758"/>
            <a:ext cx="9122103" cy="39829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Box 8"/>
          <p:cNvSpPr txBox="1"/>
          <p:nvPr/>
        </p:nvSpPr>
        <p:spPr>
          <a:xfrm>
            <a:off x="5226093" y="5995903"/>
            <a:ext cx="2716714" cy="830997"/>
          </a:xfrm>
          <a:prstGeom prst="rect">
            <a:avLst/>
          </a:prstGeom>
          <a:noFill/>
        </p:spPr>
        <p:txBody>
          <a:bodyPr wrap="square" rtlCol="0">
            <a:spAutoFit/>
          </a:bodyPr>
          <a:lstStyle/>
          <a:p>
            <a:r>
              <a:rPr lang="en-ZA" b="1" dirty="0" err="1"/>
              <a:t>Breede</a:t>
            </a:r>
            <a:r>
              <a:rPr lang="en-ZA" b="1" dirty="0"/>
              <a:t>-Overberg Region</a:t>
            </a:r>
            <a:endParaRPr lang="en-GB" b="1" dirty="0"/>
          </a:p>
        </p:txBody>
      </p:sp>
    </p:spTree>
    <p:extLst>
      <p:ext uri="{BB962C8B-B14F-4D97-AF65-F5344CB8AC3E}">
        <p14:creationId xmlns:p14="http://schemas.microsoft.com/office/powerpoint/2010/main" val="408267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1245897"/>
          <a:ext cx="9152266" cy="4935830"/>
        </p:xfrm>
        <a:graphic>
          <a:graphicData uri="http://schemas.openxmlformats.org/drawingml/2006/table">
            <a:tbl>
              <a:tblPr firstRow="1" firstCol="1" bandRow="1">
                <a:tableStyleId>{5C22544A-7EE6-4342-B048-85BDC9FD1C3A}</a:tableStyleId>
              </a:tblPr>
              <a:tblGrid>
                <a:gridCol w="163925">
                  <a:extLst>
                    <a:ext uri="{9D8B030D-6E8A-4147-A177-3AD203B41FA5}">
                      <a16:colId xmlns:a16="http://schemas.microsoft.com/office/drawing/2014/main" xmlns="" val="20000"/>
                    </a:ext>
                  </a:extLst>
                </a:gridCol>
                <a:gridCol w="5979700">
                  <a:extLst>
                    <a:ext uri="{9D8B030D-6E8A-4147-A177-3AD203B41FA5}">
                      <a16:colId xmlns:a16="http://schemas.microsoft.com/office/drawing/2014/main" xmlns="" val="20001"/>
                    </a:ext>
                  </a:extLst>
                </a:gridCol>
                <a:gridCol w="3008641">
                  <a:extLst>
                    <a:ext uri="{9D8B030D-6E8A-4147-A177-3AD203B41FA5}">
                      <a16:colId xmlns:a16="http://schemas.microsoft.com/office/drawing/2014/main" xmlns="" val="20002"/>
                    </a:ext>
                  </a:extLst>
                </a:gridCol>
              </a:tblGrid>
              <a:tr h="800238">
                <a:tc>
                  <a:txBody>
                    <a:bodyPr/>
                    <a:lstStyle/>
                    <a:p>
                      <a:pPr marL="0" marR="0" algn="ctr">
                        <a:lnSpc>
                          <a:spcPct val="107000"/>
                        </a:lnSpc>
                        <a:spcBef>
                          <a:spcPts val="0"/>
                        </a:spcBef>
                        <a:spcAft>
                          <a:spcPts val="0"/>
                        </a:spcAft>
                      </a:pP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Integrated Unit of Analysis (IUA)</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Recommended Classes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0"/>
                  </a:ext>
                </a:extLst>
              </a:tr>
              <a:tr h="400120">
                <a:tc rowSpan="10">
                  <a:txBody>
                    <a:bodyPr/>
                    <a:lstStyle/>
                    <a:p>
                      <a:pPr marL="0" marR="0" algn="ctr">
                        <a:lnSpc>
                          <a:spcPct val="107000"/>
                        </a:lnSpc>
                        <a:spcBef>
                          <a:spcPts val="0"/>
                        </a:spcBef>
                        <a:spcAft>
                          <a:spcPts val="0"/>
                        </a:spcAft>
                      </a:pP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171450" marR="0" indent="0" algn="l">
                        <a:lnSpc>
                          <a:spcPct val="107000"/>
                        </a:lnSpc>
                        <a:spcBef>
                          <a:spcPts val="0"/>
                        </a:spcBef>
                        <a:spcAft>
                          <a:spcPts val="0"/>
                        </a:spcAft>
                      </a:pPr>
                      <a:r>
                        <a:rPr lang="en-GB" sz="2400" dirty="0">
                          <a:effectLst/>
                        </a:rPr>
                        <a:t>A1 Upper </a:t>
                      </a:r>
                      <a:r>
                        <a:rPr lang="en-GB" sz="2400" dirty="0" err="1">
                          <a:effectLst/>
                        </a:rPr>
                        <a:t>Breede</a:t>
                      </a:r>
                      <a:r>
                        <a:rPr lang="en-GB" sz="2400" dirty="0">
                          <a:effectLst/>
                        </a:rPr>
                        <a:t> Tributaries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1"/>
                  </a:ext>
                </a:extLst>
              </a:tr>
              <a:tr h="400120">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A2 Middle </a:t>
                      </a:r>
                      <a:r>
                        <a:rPr lang="en-GB" sz="2400" kern="1200" dirty="0" err="1">
                          <a:solidFill>
                            <a:schemeClr val="dk1"/>
                          </a:solidFill>
                          <a:effectLst/>
                          <a:latin typeface="+mn-lt"/>
                          <a:ea typeface="+mn-ea"/>
                          <a:cs typeface="+mn-cs"/>
                        </a:rPr>
                        <a:t>Breede</a:t>
                      </a:r>
                      <a:r>
                        <a:rPr lang="en-GB" sz="2400" kern="1200" dirty="0">
                          <a:solidFill>
                            <a:schemeClr val="dk1"/>
                          </a:solidFill>
                          <a:effectLst/>
                          <a:latin typeface="+mn-lt"/>
                          <a:ea typeface="+mn-ea"/>
                          <a:cs typeface="+mn-cs"/>
                        </a:rPr>
                        <a:t> Renosterveld</a:t>
                      </a: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2"/>
                  </a:ext>
                </a:extLst>
              </a:tr>
              <a:tr h="400120">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A3 </a:t>
                      </a:r>
                      <a:r>
                        <a:rPr lang="en-GB" sz="2400" kern="1200" dirty="0" err="1">
                          <a:solidFill>
                            <a:schemeClr val="dk1"/>
                          </a:solidFill>
                          <a:effectLst/>
                          <a:latin typeface="+mn-lt"/>
                          <a:ea typeface="+mn-ea"/>
                          <a:cs typeface="+mn-cs"/>
                        </a:rPr>
                        <a:t>Breede</a:t>
                      </a:r>
                      <a:r>
                        <a:rPr lang="en-GB" sz="2400" kern="1200" dirty="0">
                          <a:solidFill>
                            <a:schemeClr val="dk1"/>
                          </a:solidFill>
                          <a:effectLst/>
                          <a:latin typeface="+mn-lt"/>
                          <a:ea typeface="+mn-ea"/>
                          <a:cs typeface="+mn-cs"/>
                        </a:rPr>
                        <a:t> Working Tributaries</a:t>
                      </a: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3"/>
                  </a:ext>
                </a:extLst>
              </a:tr>
              <a:tr h="400120">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B4 </a:t>
                      </a:r>
                      <a:r>
                        <a:rPr lang="en-GB" sz="2400" kern="1200" dirty="0" err="1">
                          <a:solidFill>
                            <a:schemeClr val="dk1"/>
                          </a:solidFill>
                          <a:effectLst/>
                          <a:latin typeface="+mn-lt"/>
                          <a:ea typeface="+mn-ea"/>
                          <a:cs typeface="+mn-cs"/>
                        </a:rPr>
                        <a:t>Riversonderend</a:t>
                      </a:r>
                      <a:r>
                        <a:rPr lang="en-GB" sz="2400" kern="1200" dirty="0">
                          <a:solidFill>
                            <a:schemeClr val="dk1"/>
                          </a:solidFill>
                          <a:effectLst/>
                          <a:latin typeface="+mn-lt"/>
                          <a:ea typeface="+mn-ea"/>
                          <a:cs typeface="+mn-cs"/>
                        </a:rPr>
                        <a:t> </a:t>
                      </a:r>
                      <a:r>
                        <a:rPr lang="en-GB" sz="2400" kern="1200" dirty="0" err="1">
                          <a:solidFill>
                            <a:schemeClr val="dk1"/>
                          </a:solidFill>
                          <a:effectLst/>
                          <a:latin typeface="+mn-lt"/>
                          <a:ea typeface="+mn-ea"/>
                          <a:cs typeface="+mn-cs"/>
                        </a:rPr>
                        <a:t>Theewaters</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4"/>
                  </a:ext>
                </a:extLst>
              </a:tr>
              <a:tr h="400120">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F9 Lower </a:t>
                      </a:r>
                      <a:r>
                        <a:rPr lang="en-GB" sz="2400" kern="1200" dirty="0" err="1">
                          <a:solidFill>
                            <a:schemeClr val="dk1"/>
                          </a:solidFill>
                          <a:effectLst/>
                          <a:latin typeface="+mn-lt"/>
                          <a:ea typeface="+mn-ea"/>
                          <a:cs typeface="+mn-cs"/>
                        </a:rPr>
                        <a:t>Riversonderend</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5"/>
                  </a:ext>
                </a:extLst>
              </a:tr>
              <a:tr h="400120">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B5 Overberg West</a:t>
                      </a: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6"/>
                  </a:ext>
                </a:extLst>
              </a:tr>
              <a:tr h="474747">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H16 Overberg West Coastal</a:t>
                      </a: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7"/>
                  </a:ext>
                </a:extLst>
              </a:tr>
              <a:tr h="459885">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F10 Overberg East Renosterveld</a:t>
                      </a: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8"/>
                  </a:ext>
                </a:extLst>
              </a:tr>
              <a:tr h="400120">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H17 Overberg East Fynbos</a:t>
                      </a: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9"/>
                  </a:ext>
                </a:extLst>
              </a:tr>
              <a:tr h="400120">
                <a:tc vMerge="1">
                  <a:txBody>
                    <a:bodyPr/>
                    <a:lstStyle/>
                    <a:p>
                      <a:endParaRPr lang="en-GB"/>
                    </a:p>
                  </a:txBody>
                  <a:tcPr/>
                </a:tc>
                <a:tc>
                  <a:txBody>
                    <a:bodyPr/>
                    <a:lstStyle/>
                    <a:p>
                      <a:pPr marL="1714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F11 Lower </a:t>
                      </a:r>
                      <a:r>
                        <a:rPr lang="en-GB" sz="2400" kern="1200" dirty="0" err="1">
                          <a:solidFill>
                            <a:schemeClr val="dk1"/>
                          </a:solidFill>
                          <a:effectLst/>
                          <a:latin typeface="+mn-lt"/>
                          <a:ea typeface="+mn-ea"/>
                          <a:cs typeface="+mn-cs"/>
                        </a:rPr>
                        <a:t>Breede</a:t>
                      </a:r>
                      <a:r>
                        <a:rPr lang="en-GB" sz="2400" kern="1200" dirty="0">
                          <a:solidFill>
                            <a:schemeClr val="dk1"/>
                          </a:solidFill>
                          <a:effectLst/>
                          <a:latin typeface="+mn-lt"/>
                          <a:ea typeface="+mn-ea"/>
                          <a:cs typeface="+mn-cs"/>
                        </a:rPr>
                        <a:t> Renosterveld</a:t>
                      </a: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10"/>
                  </a:ext>
                </a:extLst>
              </a:tr>
            </a:tbl>
          </a:graphicData>
        </a:graphic>
      </p:graphicFrame>
      <p:sp>
        <p:nvSpPr>
          <p:cNvPr id="5" name="TextBox 4"/>
          <p:cNvSpPr txBox="1"/>
          <p:nvPr/>
        </p:nvSpPr>
        <p:spPr>
          <a:xfrm>
            <a:off x="2916936" y="343006"/>
            <a:ext cx="4440639" cy="523220"/>
          </a:xfrm>
          <a:prstGeom prst="rect">
            <a:avLst/>
          </a:prstGeom>
          <a:noFill/>
        </p:spPr>
        <p:txBody>
          <a:bodyPr wrap="none" rtlCol="0">
            <a:spAutoFit/>
          </a:bodyPr>
          <a:lstStyle/>
          <a:p>
            <a:r>
              <a:rPr lang="en-ZA" sz="2800" b="1" dirty="0" err="1"/>
              <a:t>Breede</a:t>
            </a:r>
            <a:r>
              <a:rPr lang="en-ZA" sz="2800" b="1" dirty="0"/>
              <a:t>-Overberg Region</a:t>
            </a:r>
            <a:endParaRPr lang="en-GB" sz="2800" b="1" dirty="0"/>
          </a:p>
        </p:txBody>
      </p:sp>
    </p:spTree>
    <p:extLst>
      <p:ext uri="{BB962C8B-B14F-4D97-AF65-F5344CB8AC3E}">
        <p14:creationId xmlns:p14="http://schemas.microsoft.com/office/powerpoint/2010/main" val="2928496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58"/>
            <a:ext cx="9122103" cy="5404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7" name="Title 1"/>
          <p:cNvSpPr txBox="1">
            <a:spLocks/>
          </p:cNvSpPr>
          <p:nvPr/>
        </p:nvSpPr>
        <p:spPr>
          <a:xfrm>
            <a:off x="2" y="-60714"/>
            <a:ext cx="9144000" cy="530427"/>
          </a:xfrm>
          <a:prstGeom prst="rect">
            <a:avLst/>
          </a:prstGeom>
          <a:solidFill>
            <a:schemeClr val="bg1"/>
          </a:solidFill>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2800" b="1" dirty="0"/>
              <a:t>Integrated Units of Analysis and Nodes</a:t>
            </a:r>
            <a:endParaRPr lang="en-GB" sz="2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07241"/>
            <a:ext cx="9122102" cy="6450759"/>
          </a:xfrm>
          <a:prstGeom prst="rect">
            <a:avLst/>
          </a:prstGeom>
        </p:spPr>
      </p:pic>
      <p:sp>
        <p:nvSpPr>
          <p:cNvPr id="8" name="TextBox 7"/>
          <p:cNvSpPr txBox="1"/>
          <p:nvPr/>
        </p:nvSpPr>
        <p:spPr>
          <a:xfrm>
            <a:off x="1483053" y="714304"/>
            <a:ext cx="2543175" cy="830997"/>
          </a:xfrm>
          <a:prstGeom prst="rect">
            <a:avLst/>
          </a:prstGeom>
          <a:noFill/>
        </p:spPr>
        <p:txBody>
          <a:bodyPr wrap="square" rtlCol="0">
            <a:spAutoFit/>
          </a:bodyPr>
          <a:lstStyle/>
          <a:p>
            <a:r>
              <a:rPr lang="en-ZA" b="1" dirty="0" err="1"/>
              <a:t>Gouritz</a:t>
            </a:r>
            <a:r>
              <a:rPr lang="en-ZA" b="1" dirty="0"/>
              <a:t>-Coastal Region</a:t>
            </a:r>
            <a:endParaRPr lang="en-GB" b="1" dirty="0"/>
          </a:p>
        </p:txBody>
      </p:sp>
    </p:spTree>
    <p:extLst>
      <p:ext uri="{BB962C8B-B14F-4D97-AF65-F5344CB8AC3E}">
        <p14:creationId xmlns:p14="http://schemas.microsoft.com/office/powerpoint/2010/main" val="184440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59917" y="369171"/>
            <a:ext cx="4179349" cy="523220"/>
          </a:xfrm>
          <a:prstGeom prst="rect">
            <a:avLst/>
          </a:prstGeom>
          <a:noFill/>
        </p:spPr>
        <p:txBody>
          <a:bodyPr wrap="none" rtlCol="0">
            <a:spAutoFit/>
          </a:bodyPr>
          <a:lstStyle/>
          <a:p>
            <a:r>
              <a:rPr lang="en-ZA" sz="2800" b="1" dirty="0" err="1"/>
              <a:t>Gouritz</a:t>
            </a:r>
            <a:r>
              <a:rPr lang="en-ZA" sz="2800" b="1" dirty="0"/>
              <a:t>-Coastal Region</a:t>
            </a:r>
            <a:endParaRPr lang="en-GB" sz="2800" b="1" dirty="0"/>
          </a:p>
        </p:txBody>
      </p:sp>
      <p:graphicFrame>
        <p:nvGraphicFramePr>
          <p:cNvPr id="7" name="Table 6"/>
          <p:cNvGraphicFramePr>
            <a:graphicFrameLocks noGrp="1"/>
          </p:cNvGraphicFramePr>
          <p:nvPr>
            <p:extLst/>
          </p:nvPr>
        </p:nvGraphicFramePr>
        <p:xfrm>
          <a:off x="331951" y="1247351"/>
          <a:ext cx="8458199" cy="5182422"/>
        </p:xfrm>
        <a:graphic>
          <a:graphicData uri="http://schemas.openxmlformats.org/drawingml/2006/table">
            <a:tbl>
              <a:tblPr firstRow="1" firstCol="1" bandRow="1">
                <a:tableStyleId>{5C22544A-7EE6-4342-B048-85BDC9FD1C3A}</a:tableStyleId>
              </a:tblPr>
              <a:tblGrid>
                <a:gridCol w="208280">
                  <a:extLst>
                    <a:ext uri="{9D8B030D-6E8A-4147-A177-3AD203B41FA5}">
                      <a16:colId xmlns:a16="http://schemas.microsoft.com/office/drawing/2014/main" xmlns="" val="20000"/>
                    </a:ext>
                  </a:extLst>
                </a:gridCol>
                <a:gridCol w="4525645">
                  <a:extLst>
                    <a:ext uri="{9D8B030D-6E8A-4147-A177-3AD203B41FA5}">
                      <a16:colId xmlns:a16="http://schemas.microsoft.com/office/drawing/2014/main" xmlns="" val="20001"/>
                    </a:ext>
                  </a:extLst>
                </a:gridCol>
                <a:gridCol w="1161068">
                  <a:extLst>
                    <a:ext uri="{9D8B030D-6E8A-4147-A177-3AD203B41FA5}">
                      <a16:colId xmlns:a16="http://schemas.microsoft.com/office/drawing/2014/main" xmlns="" val="20002"/>
                    </a:ext>
                  </a:extLst>
                </a:gridCol>
                <a:gridCol w="2563206">
                  <a:extLst>
                    <a:ext uri="{9D8B030D-6E8A-4147-A177-3AD203B41FA5}">
                      <a16:colId xmlns:a16="http://schemas.microsoft.com/office/drawing/2014/main" xmlns="" val="20003"/>
                    </a:ext>
                  </a:extLst>
                </a:gridCol>
              </a:tblGrid>
              <a:tr h="1051504">
                <a:tc>
                  <a:txBody>
                    <a:bodyPr/>
                    <a:lstStyle/>
                    <a:p>
                      <a:pPr marL="0" marR="0" algn="ctr">
                        <a:lnSpc>
                          <a:spcPct val="107000"/>
                        </a:lnSpc>
                        <a:spcBef>
                          <a:spcPts val="0"/>
                        </a:spcBef>
                        <a:spcAft>
                          <a:spcPts val="0"/>
                        </a:spcAft>
                      </a:pP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Integrated Unit of Analysis (IUA)</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Recommended Classes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0"/>
                  </a:ext>
                </a:extLst>
              </a:tr>
              <a:tr h="591373">
                <a:tc>
                  <a:txBody>
                    <a:bodyPr/>
                    <a:lstStyle/>
                    <a:p>
                      <a:pPr marL="0" marR="0">
                        <a:lnSpc>
                          <a:spcPct val="107000"/>
                        </a:lnSpc>
                        <a:spcBef>
                          <a:spcPts val="0"/>
                        </a:spcBef>
                        <a:spcAft>
                          <a:spcPts val="0"/>
                        </a:spcAft>
                      </a:pPr>
                      <a:endParaRPr lang="en-GB" sz="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85750" marR="0" indent="0" algn="l">
                        <a:lnSpc>
                          <a:spcPct val="107000"/>
                        </a:lnSpc>
                        <a:spcBef>
                          <a:spcPts val="0"/>
                        </a:spcBef>
                        <a:spcAft>
                          <a:spcPts val="0"/>
                        </a:spcAft>
                      </a:pPr>
                      <a:r>
                        <a:rPr lang="en-GB" sz="2400" dirty="0" err="1">
                          <a:effectLst/>
                        </a:rPr>
                        <a:t>Gamka</a:t>
                      </a:r>
                      <a:r>
                        <a:rPr lang="en-GB" sz="2400" dirty="0">
                          <a:effectLst/>
                        </a:rPr>
                        <a:t> </a:t>
                      </a:r>
                      <a:r>
                        <a:rPr lang="en-GB" sz="2400" dirty="0" err="1">
                          <a:effectLst/>
                        </a:rPr>
                        <a:t>Buffels</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GB" sz="2400" dirty="0">
                          <a:effectLst/>
                        </a:rPr>
                        <a:t>C6</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1"/>
                  </a:ext>
                </a:extLst>
              </a:tr>
              <a:tr h="288981">
                <a:tc>
                  <a:txBody>
                    <a:bodyPr/>
                    <a:lstStyle/>
                    <a:p>
                      <a:endParaRPr lang="en-GB"/>
                    </a:p>
                  </a:txBody>
                  <a:tcPr/>
                </a:tc>
                <a:tc>
                  <a:txBody>
                    <a:bodyPr/>
                    <a:lstStyle/>
                    <a:p>
                      <a:pPr marL="285750" marR="0" indent="0" algn="l" defTabSz="457200" rtl="0" eaLnBrk="1" latinLnBrk="0" hangingPunct="1">
                        <a:lnSpc>
                          <a:spcPct val="107000"/>
                        </a:lnSpc>
                        <a:spcBef>
                          <a:spcPts val="0"/>
                        </a:spcBef>
                        <a:spcAft>
                          <a:spcPts val="0"/>
                        </a:spcAft>
                      </a:pPr>
                      <a:r>
                        <a:rPr lang="en-GB" sz="2400" kern="1200" dirty="0" err="1">
                          <a:solidFill>
                            <a:schemeClr val="dk1"/>
                          </a:solidFill>
                          <a:effectLst/>
                          <a:latin typeface="+mn-lt"/>
                          <a:ea typeface="+mn-ea"/>
                          <a:cs typeface="+mn-cs"/>
                        </a:rPr>
                        <a:t>Touws</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nSpc>
                          <a:spcPct val="107000"/>
                        </a:lnSpc>
                        <a:spcBef>
                          <a:spcPts val="0"/>
                        </a:spcBef>
                        <a:spcAft>
                          <a:spcPts val="0"/>
                        </a:spcAft>
                      </a:pPr>
                      <a:r>
                        <a:rPr lang="en-GB" sz="2400" dirty="0">
                          <a:effectLst/>
                        </a:rPr>
                        <a:t>E8</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2"/>
                  </a:ext>
                </a:extLst>
              </a:tr>
              <a:tr h="591373">
                <a:tc>
                  <a:txBody>
                    <a:bodyPr/>
                    <a:lstStyle/>
                    <a:p>
                      <a:endParaRPr lang="en-GB"/>
                    </a:p>
                  </a:txBody>
                  <a:tcPr/>
                </a:tc>
                <a:tc>
                  <a:txBody>
                    <a:bodyPr/>
                    <a:lstStyle/>
                    <a:p>
                      <a:pPr marL="285750" marR="0" indent="0" algn="l" defTabSz="457200" rtl="0" eaLnBrk="1" latinLnBrk="0" hangingPunct="1">
                        <a:lnSpc>
                          <a:spcPct val="107000"/>
                        </a:lnSpc>
                        <a:spcBef>
                          <a:spcPts val="0"/>
                        </a:spcBef>
                        <a:spcAft>
                          <a:spcPts val="0"/>
                        </a:spcAft>
                      </a:pPr>
                      <a:r>
                        <a:rPr lang="en-GB" sz="2400" kern="1200" dirty="0" err="1">
                          <a:solidFill>
                            <a:schemeClr val="dk1"/>
                          </a:solidFill>
                          <a:effectLst/>
                          <a:latin typeface="+mn-lt"/>
                          <a:ea typeface="+mn-ea"/>
                          <a:cs typeface="+mn-cs"/>
                        </a:rPr>
                        <a:t>Gouritz-Olifants</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nSpc>
                          <a:spcPct val="107000"/>
                        </a:lnSpc>
                        <a:spcBef>
                          <a:spcPts val="0"/>
                        </a:spcBef>
                        <a:spcAft>
                          <a:spcPts val="0"/>
                        </a:spcAft>
                      </a:pPr>
                      <a:r>
                        <a:rPr lang="en-GB" sz="2400" dirty="0">
                          <a:effectLst/>
                        </a:rPr>
                        <a:t>D7</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3"/>
                  </a:ext>
                </a:extLst>
              </a:tr>
              <a:tr h="591373">
                <a:tc>
                  <a:txBody>
                    <a:bodyPr/>
                    <a:lstStyle/>
                    <a:p>
                      <a:endParaRPr lang="en-GB"/>
                    </a:p>
                  </a:txBody>
                  <a:tcPr/>
                </a:tc>
                <a:tc>
                  <a:txBody>
                    <a:bodyPr/>
                    <a:lstStyle/>
                    <a:p>
                      <a:pPr marL="2857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Lower </a:t>
                      </a:r>
                      <a:r>
                        <a:rPr lang="en-GB" sz="2400" kern="1200" dirty="0" err="1">
                          <a:solidFill>
                            <a:schemeClr val="dk1"/>
                          </a:solidFill>
                          <a:effectLst/>
                          <a:latin typeface="+mn-lt"/>
                          <a:ea typeface="+mn-ea"/>
                          <a:cs typeface="+mn-cs"/>
                        </a:rPr>
                        <a:t>Gouritz</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nSpc>
                          <a:spcPct val="107000"/>
                        </a:lnSpc>
                        <a:spcBef>
                          <a:spcPts val="0"/>
                        </a:spcBef>
                        <a:spcAft>
                          <a:spcPts val="0"/>
                        </a:spcAft>
                      </a:pPr>
                      <a:r>
                        <a:rPr lang="en-GB" sz="2400" dirty="0">
                          <a:effectLst/>
                        </a:rPr>
                        <a:t>F13</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4"/>
                  </a:ext>
                </a:extLst>
              </a:tr>
              <a:tr h="591373">
                <a:tc>
                  <a:txBody>
                    <a:bodyPr/>
                    <a:lstStyle/>
                    <a:p>
                      <a:endParaRPr lang="en-GB"/>
                    </a:p>
                  </a:txBody>
                  <a:tcPr/>
                </a:tc>
                <a:tc>
                  <a:txBody>
                    <a:bodyPr/>
                    <a:lstStyle/>
                    <a:p>
                      <a:pPr marL="285750" marR="0" indent="0" algn="l" defTabSz="457200" rtl="0" eaLnBrk="1" latinLnBrk="0" hangingPunct="1">
                        <a:lnSpc>
                          <a:spcPct val="107000"/>
                        </a:lnSpc>
                        <a:spcBef>
                          <a:spcPts val="0"/>
                        </a:spcBef>
                        <a:spcAft>
                          <a:spcPts val="0"/>
                        </a:spcAft>
                      </a:pPr>
                      <a:r>
                        <a:rPr lang="en-GB" sz="2400" kern="1200" dirty="0" err="1">
                          <a:solidFill>
                            <a:schemeClr val="dk1"/>
                          </a:solidFill>
                          <a:effectLst/>
                          <a:latin typeface="+mn-lt"/>
                          <a:ea typeface="+mn-ea"/>
                          <a:cs typeface="+mn-cs"/>
                        </a:rPr>
                        <a:t>Duiwenhoks</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nSpc>
                          <a:spcPct val="107000"/>
                        </a:lnSpc>
                        <a:spcBef>
                          <a:spcPts val="0"/>
                        </a:spcBef>
                        <a:spcAft>
                          <a:spcPts val="0"/>
                        </a:spcAft>
                      </a:pPr>
                      <a:r>
                        <a:rPr lang="en-GB" sz="2400" dirty="0">
                          <a:effectLst/>
                        </a:rPr>
                        <a:t>F12</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5"/>
                  </a:ext>
                </a:extLst>
              </a:tr>
              <a:tr h="288981">
                <a:tc>
                  <a:txBody>
                    <a:bodyPr/>
                    <a:lstStyle/>
                    <a:p>
                      <a:endParaRPr lang="en-GB"/>
                    </a:p>
                  </a:txBody>
                  <a:tcPr/>
                </a:tc>
                <a:tc>
                  <a:txBody>
                    <a:bodyPr/>
                    <a:lstStyle/>
                    <a:p>
                      <a:pPr marL="285750" marR="0" indent="0" algn="l" defTabSz="457200" rtl="0" eaLnBrk="1" latinLnBrk="0" hangingPunct="1">
                        <a:lnSpc>
                          <a:spcPct val="107000"/>
                        </a:lnSpc>
                        <a:spcBef>
                          <a:spcPts val="0"/>
                        </a:spcBef>
                        <a:spcAft>
                          <a:spcPts val="0"/>
                        </a:spcAft>
                      </a:pPr>
                      <a:r>
                        <a:rPr lang="en-GB" sz="2400" kern="1200" dirty="0" err="1">
                          <a:solidFill>
                            <a:schemeClr val="dk1"/>
                          </a:solidFill>
                          <a:effectLst/>
                          <a:latin typeface="+mn-lt"/>
                          <a:ea typeface="+mn-ea"/>
                          <a:cs typeface="+mn-cs"/>
                        </a:rPr>
                        <a:t>Hessequa</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nSpc>
                          <a:spcPct val="107000"/>
                        </a:lnSpc>
                        <a:spcBef>
                          <a:spcPts val="0"/>
                        </a:spcBef>
                        <a:spcAft>
                          <a:spcPts val="0"/>
                        </a:spcAft>
                      </a:pPr>
                      <a:r>
                        <a:rPr lang="en-GB" sz="2400" dirty="0">
                          <a:effectLst/>
                        </a:rPr>
                        <a:t>I18</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6"/>
                  </a:ext>
                </a:extLst>
              </a:tr>
              <a:tr h="591373">
                <a:tc>
                  <a:txBody>
                    <a:bodyPr/>
                    <a:lstStyle/>
                    <a:p>
                      <a:endParaRPr lang="en-GB"/>
                    </a:p>
                  </a:txBody>
                  <a:tcPr/>
                </a:tc>
                <a:tc>
                  <a:txBody>
                    <a:bodyPr/>
                    <a:lstStyle/>
                    <a:p>
                      <a:pPr marL="2857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Groot </a:t>
                      </a:r>
                      <a:r>
                        <a:rPr lang="en-GB" sz="2400" kern="1200" dirty="0" err="1">
                          <a:solidFill>
                            <a:schemeClr val="dk1"/>
                          </a:solidFill>
                          <a:effectLst/>
                          <a:latin typeface="+mn-lt"/>
                          <a:ea typeface="+mn-ea"/>
                          <a:cs typeface="+mn-cs"/>
                        </a:rPr>
                        <a:t>Brak</a:t>
                      </a:r>
                      <a:endParaRPr lang="en-GB" sz="2400" kern="1200" dirty="0">
                        <a:solidFill>
                          <a:schemeClr val="dk1"/>
                        </a:solidFill>
                        <a:effectLst/>
                        <a:latin typeface="+mn-lt"/>
                        <a:ea typeface="+mn-ea"/>
                        <a:cs typeface="+mn-cs"/>
                      </a:endParaRPr>
                    </a:p>
                  </a:txBody>
                  <a:tcPr marL="68580" marR="68580" marT="0" marB="0" anchor="ctr"/>
                </a:tc>
                <a:tc>
                  <a:txBody>
                    <a:bodyPr/>
                    <a:lstStyle/>
                    <a:p>
                      <a:pPr marL="0" marR="0">
                        <a:lnSpc>
                          <a:spcPct val="107000"/>
                        </a:lnSpc>
                        <a:spcBef>
                          <a:spcPts val="0"/>
                        </a:spcBef>
                        <a:spcAft>
                          <a:spcPts val="0"/>
                        </a:spcAft>
                      </a:pPr>
                      <a:r>
                        <a:rPr lang="en-GB" sz="2400" dirty="0">
                          <a:effectLst/>
                        </a:rPr>
                        <a:t>G14</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7"/>
                  </a:ext>
                </a:extLst>
              </a:tr>
              <a:tr h="288981">
                <a:tc>
                  <a:txBody>
                    <a:bodyPr/>
                    <a:lstStyle/>
                    <a:p>
                      <a:endParaRPr lang="en-GB" dirty="0"/>
                    </a:p>
                  </a:txBody>
                  <a:tcPr/>
                </a:tc>
                <a:tc>
                  <a:txBody>
                    <a:bodyPr/>
                    <a:lstStyle/>
                    <a:p>
                      <a:pPr marL="285750" marR="0" indent="0" algn="l" defTabSz="457200" rtl="0" eaLnBrk="1" latinLnBrk="0" hangingPunct="1">
                        <a:lnSpc>
                          <a:spcPct val="107000"/>
                        </a:lnSpc>
                        <a:spcBef>
                          <a:spcPts val="0"/>
                        </a:spcBef>
                        <a:spcAft>
                          <a:spcPts val="0"/>
                        </a:spcAft>
                      </a:pPr>
                      <a:r>
                        <a:rPr lang="en-GB" sz="2400" kern="1200" dirty="0">
                          <a:solidFill>
                            <a:schemeClr val="dk1"/>
                          </a:solidFill>
                          <a:effectLst/>
                          <a:latin typeface="+mn-lt"/>
                          <a:ea typeface="+mn-ea"/>
                          <a:cs typeface="+mn-cs"/>
                        </a:rPr>
                        <a:t>Coastal</a:t>
                      </a:r>
                    </a:p>
                  </a:txBody>
                  <a:tcPr marL="68580" marR="68580" marT="0" marB="0" anchor="ctr"/>
                </a:tc>
                <a:tc>
                  <a:txBody>
                    <a:bodyPr/>
                    <a:lstStyle/>
                    <a:p>
                      <a:pPr marL="0" marR="0">
                        <a:lnSpc>
                          <a:spcPct val="107000"/>
                        </a:lnSpc>
                        <a:spcBef>
                          <a:spcPts val="0"/>
                        </a:spcBef>
                        <a:spcAft>
                          <a:spcPts val="0"/>
                        </a:spcAft>
                      </a:pPr>
                      <a:r>
                        <a:rPr lang="en-GB" sz="2400" dirty="0">
                          <a:effectLst/>
                        </a:rPr>
                        <a:t>G15</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2400" dirty="0">
                          <a:effectLst/>
                        </a:rPr>
                        <a:t>II</a:t>
                      </a:r>
                      <a:endParaRPr lang="en-GB" sz="4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91811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717" b="7740"/>
          <a:stretch/>
        </p:blipFill>
        <p:spPr>
          <a:xfrm>
            <a:off x="0" y="286482"/>
            <a:ext cx="9207952" cy="6571518"/>
          </a:xfrm>
          <a:prstGeom prst="rect">
            <a:avLst/>
          </a:prstGeom>
        </p:spPr>
      </p:pic>
      <p:sp>
        <p:nvSpPr>
          <p:cNvPr id="6" name="Title 1"/>
          <p:cNvSpPr txBox="1">
            <a:spLocks/>
          </p:cNvSpPr>
          <p:nvPr/>
        </p:nvSpPr>
        <p:spPr>
          <a:xfrm>
            <a:off x="1986845" y="2649955"/>
            <a:ext cx="863600" cy="239535"/>
          </a:xfrm>
          <a:prstGeom prst="rect">
            <a:avLst/>
          </a:prstGeom>
          <a:solidFill>
            <a:srgbClr val="2D4E6B"/>
          </a:solidFill>
        </p:spPr>
        <p:txBody>
          <a:bodyPr lIns="0" tIns="0" rIns="0" bIns="0"/>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1400" dirty="0">
                <a:solidFill>
                  <a:schemeClr val="bg1"/>
                </a:solidFill>
              </a:rPr>
              <a:t>Complete</a:t>
            </a:r>
            <a:endParaRPr lang="en-GB" sz="1400" dirty="0">
              <a:solidFill>
                <a:schemeClr val="bg1"/>
              </a:solidFill>
            </a:endParaRPr>
          </a:p>
        </p:txBody>
      </p:sp>
      <p:sp>
        <p:nvSpPr>
          <p:cNvPr id="8" name="Title 1"/>
          <p:cNvSpPr txBox="1">
            <a:spLocks/>
          </p:cNvSpPr>
          <p:nvPr/>
        </p:nvSpPr>
        <p:spPr>
          <a:xfrm>
            <a:off x="1986845" y="4070539"/>
            <a:ext cx="863600" cy="239535"/>
          </a:xfrm>
          <a:prstGeom prst="rect">
            <a:avLst/>
          </a:prstGeom>
          <a:solidFill>
            <a:srgbClr val="2D4E6B"/>
          </a:solidFill>
        </p:spPr>
        <p:txBody>
          <a:bodyPr lIns="0" tIns="0" rIns="0" bIns="0"/>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1400" dirty="0">
                <a:solidFill>
                  <a:schemeClr val="bg1"/>
                </a:solidFill>
              </a:rPr>
              <a:t>Complete</a:t>
            </a:r>
            <a:endParaRPr lang="en-GB" sz="1400" dirty="0">
              <a:solidFill>
                <a:schemeClr val="bg1"/>
              </a:solidFill>
            </a:endParaRPr>
          </a:p>
        </p:txBody>
      </p:sp>
      <p:sp>
        <p:nvSpPr>
          <p:cNvPr id="12" name="Title 1"/>
          <p:cNvSpPr txBox="1">
            <a:spLocks/>
          </p:cNvSpPr>
          <p:nvPr/>
        </p:nvSpPr>
        <p:spPr>
          <a:xfrm>
            <a:off x="5986337" y="70348"/>
            <a:ext cx="3157663" cy="1030067"/>
          </a:xfrm>
          <a:prstGeom prst="rect">
            <a:avLst/>
          </a:prstGeom>
          <a:solidFill>
            <a:srgbClr val="2D4E6B"/>
          </a:solidFill>
        </p:spPr>
        <p:txBody>
          <a:bodyPr lIns="0" tIns="0" rIns="0" bIns="0"/>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3200" dirty="0">
                <a:solidFill>
                  <a:schemeClr val="bg1"/>
                </a:solidFill>
              </a:rPr>
              <a:t>Study Status: RQOs</a:t>
            </a:r>
            <a:endParaRPr lang="en-GB" sz="3200" dirty="0">
              <a:solidFill>
                <a:schemeClr val="bg1"/>
              </a:solidFill>
            </a:endParaRPr>
          </a:p>
        </p:txBody>
      </p:sp>
      <p:sp>
        <p:nvSpPr>
          <p:cNvPr id="20" name="Title 1"/>
          <p:cNvSpPr txBox="1">
            <a:spLocks/>
          </p:cNvSpPr>
          <p:nvPr/>
        </p:nvSpPr>
        <p:spPr>
          <a:xfrm>
            <a:off x="8249984" y="2286257"/>
            <a:ext cx="863600" cy="239535"/>
          </a:xfrm>
          <a:prstGeom prst="rect">
            <a:avLst/>
          </a:prstGeom>
          <a:solidFill>
            <a:srgbClr val="2D4E6B"/>
          </a:solidFill>
        </p:spPr>
        <p:txBody>
          <a:bodyPr lIns="0" tIns="0" rIns="0" bIns="0"/>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1400" dirty="0">
                <a:solidFill>
                  <a:schemeClr val="bg1"/>
                </a:solidFill>
              </a:rPr>
              <a:t>Draft</a:t>
            </a:r>
            <a:endParaRPr lang="en-GB" sz="1400" dirty="0">
              <a:solidFill>
                <a:schemeClr val="bg1"/>
              </a:solidFill>
            </a:endParaRPr>
          </a:p>
        </p:txBody>
      </p:sp>
      <p:sp>
        <p:nvSpPr>
          <p:cNvPr id="23" name="Title 1"/>
          <p:cNvSpPr txBox="1">
            <a:spLocks/>
          </p:cNvSpPr>
          <p:nvPr/>
        </p:nvSpPr>
        <p:spPr>
          <a:xfrm>
            <a:off x="5051076" y="3189836"/>
            <a:ext cx="863600" cy="239535"/>
          </a:xfrm>
          <a:prstGeom prst="rect">
            <a:avLst/>
          </a:prstGeom>
          <a:solidFill>
            <a:srgbClr val="2D4E6B"/>
          </a:solidFill>
        </p:spPr>
        <p:txBody>
          <a:bodyPr lIns="0" tIns="0" rIns="0" bIns="0"/>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1400" dirty="0">
                <a:solidFill>
                  <a:schemeClr val="bg1"/>
                </a:solidFill>
              </a:rPr>
              <a:t>Draft</a:t>
            </a:r>
            <a:endParaRPr lang="en-GB" sz="1400" dirty="0">
              <a:solidFill>
                <a:schemeClr val="bg1"/>
              </a:solidFill>
            </a:endParaRPr>
          </a:p>
        </p:txBody>
      </p:sp>
      <p:sp>
        <p:nvSpPr>
          <p:cNvPr id="24" name="Title 1"/>
          <p:cNvSpPr txBox="1">
            <a:spLocks/>
          </p:cNvSpPr>
          <p:nvPr/>
        </p:nvSpPr>
        <p:spPr>
          <a:xfrm>
            <a:off x="5058728" y="6515204"/>
            <a:ext cx="863600" cy="239535"/>
          </a:xfrm>
          <a:prstGeom prst="rect">
            <a:avLst/>
          </a:prstGeom>
          <a:solidFill>
            <a:srgbClr val="2D4E6B"/>
          </a:solidFill>
        </p:spPr>
        <p:txBody>
          <a:bodyPr lIns="0" tIns="0" rIns="0" bIns="0"/>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1400" dirty="0">
                <a:solidFill>
                  <a:schemeClr val="bg1"/>
                </a:solidFill>
              </a:rPr>
              <a:t>Draft</a:t>
            </a:r>
            <a:endParaRPr lang="en-GB" sz="1400" dirty="0">
              <a:solidFill>
                <a:schemeClr val="bg1"/>
              </a:solidFill>
            </a:endParaRPr>
          </a:p>
        </p:txBody>
      </p:sp>
      <p:sp>
        <p:nvSpPr>
          <p:cNvPr id="26" name="Rectangle 25"/>
          <p:cNvSpPr/>
          <p:nvPr/>
        </p:nvSpPr>
        <p:spPr>
          <a:xfrm>
            <a:off x="4288536" y="1700784"/>
            <a:ext cx="1490472" cy="173736"/>
          </a:xfrm>
          <a:prstGeom prst="rect">
            <a:avLst/>
          </a:prstGeom>
          <a:solidFill>
            <a:srgbClr val="FFEB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schemeClr val="tx1"/>
                </a:solidFill>
              </a:rPr>
              <a:t>DAMS</a:t>
            </a:r>
            <a:endParaRPr lang="en-GB" sz="1100" b="1" dirty="0">
              <a:solidFill>
                <a:schemeClr val="tx1"/>
              </a:solidFill>
            </a:endParaRPr>
          </a:p>
        </p:txBody>
      </p:sp>
      <p:cxnSp>
        <p:nvCxnSpPr>
          <p:cNvPr id="28" name="Straight Arrow Connector 27"/>
          <p:cNvCxnSpPr>
            <a:endCxn id="26" idx="1"/>
          </p:cNvCxnSpPr>
          <p:nvPr/>
        </p:nvCxnSpPr>
        <p:spPr>
          <a:xfrm flipV="1">
            <a:off x="3950208" y="1787652"/>
            <a:ext cx="338328" cy="738140"/>
          </a:xfrm>
          <a:prstGeom prst="straightConnector1">
            <a:avLst/>
          </a:prstGeom>
          <a:ln w="19050">
            <a:tailEnd type="triangle"/>
          </a:ln>
          <a:effectLst/>
        </p:spPr>
        <p:style>
          <a:lnRef idx="2">
            <a:schemeClr val="dk1"/>
          </a:lnRef>
          <a:fillRef idx="0">
            <a:schemeClr val="dk1"/>
          </a:fillRef>
          <a:effectRef idx="1">
            <a:schemeClr val="dk1"/>
          </a:effectRef>
          <a:fontRef idx="minor">
            <a:schemeClr val="tx1"/>
          </a:fontRef>
        </p:style>
      </p:cxnSp>
      <p:sp>
        <p:nvSpPr>
          <p:cNvPr id="30" name="Rectangle 29"/>
          <p:cNvSpPr/>
          <p:nvPr/>
        </p:nvSpPr>
        <p:spPr>
          <a:xfrm>
            <a:off x="4271772" y="5245608"/>
            <a:ext cx="1490472" cy="173736"/>
          </a:xfrm>
          <a:prstGeom prst="rect">
            <a:avLst/>
          </a:prstGeom>
          <a:solidFill>
            <a:srgbClr val="FFEB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schemeClr val="tx1"/>
                </a:solidFill>
              </a:rPr>
              <a:t>DAMS</a:t>
            </a:r>
            <a:endParaRPr lang="en-GB" sz="1100" b="1" dirty="0">
              <a:solidFill>
                <a:schemeClr val="tx1"/>
              </a:solidFill>
            </a:endParaRPr>
          </a:p>
        </p:txBody>
      </p:sp>
      <p:cxnSp>
        <p:nvCxnSpPr>
          <p:cNvPr id="31" name="Straight Arrow Connector 30"/>
          <p:cNvCxnSpPr>
            <a:endCxn id="30" idx="1"/>
          </p:cNvCxnSpPr>
          <p:nvPr/>
        </p:nvCxnSpPr>
        <p:spPr>
          <a:xfrm flipV="1">
            <a:off x="3933444" y="5332476"/>
            <a:ext cx="338328" cy="738140"/>
          </a:xfrm>
          <a:prstGeom prst="straightConnector1">
            <a:avLst/>
          </a:prstGeom>
          <a:ln w="19050">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58804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9338" y="1847025"/>
            <a:ext cx="7365111" cy="4068000"/>
          </a:xfrm>
        </p:spPr>
        <p:txBody>
          <a:bodyPr/>
          <a:lstStyle/>
          <a:p>
            <a:r>
              <a:rPr lang="en-ZA" sz="2800" dirty="0"/>
              <a:t>Three RQO Reports disseminated for comment:</a:t>
            </a:r>
          </a:p>
          <a:p>
            <a:pPr lvl="1"/>
            <a:r>
              <a:rPr lang="en-ZA" sz="2600" dirty="0">
                <a:solidFill>
                  <a:srgbClr val="006699"/>
                </a:solidFill>
              </a:rPr>
              <a:t>Resource Unit Prioritisation Report</a:t>
            </a:r>
          </a:p>
          <a:p>
            <a:pPr lvl="1"/>
            <a:r>
              <a:rPr lang="en-ZA" sz="2600" dirty="0">
                <a:solidFill>
                  <a:srgbClr val="006699"/>
                </a:solidFill>
              </a:rPr>
              <a:t>Evaluation Resource Units Report</a:t>
            </a:r>
          </a:p>
          <a:p>
            <a:pPr lvl="1"/>
            <a:r>
              <a:rPr lang="en-ZA" sz="2600" dirty="0">
                <a:solidFill>
                  <a:srgbClr val="006699"/>
                </a:solidFill>
              </a:rPr>
              <a:t>Outline of RQOs Report</a:t>
            </a:r>
          </a:p>
          <a:p>
            <a:r>
              <a:rPr lang="en-ZA" sz="2800" dirty="0"/>
              <a:t>Please provide comment by </a:t>
            </a:r>
            <a:r>
              <a:rPr lang="en-US" sz="2800" dirty="0"/>
              <a:t>22 March to:</a:t>
            </a:r>
          </a:p>
          <a:p>
            <a:pPr lvl="1"/>
            <a:r>
              <a:rPr lang="en-US" sz="2400" dirty="0">
                <a:solidFill>
                  <a:srgbClr val="006699"/>
                </a:solidFill>
              </a:rPr>
              <a:t>Esther Lekalake (LekalakeE@dws.gov.za), or</a:t>
            </a:r>
          </a:p>
          <a:p>
            <a:pPr lvl="1"/>
            <a:r>
              <a:rPr lang="en-US" sz="2400" dirty="0">
                <a:solidFill>
                  <a:srgbClr val="006699"/>
                </a:solidFill>
              </a:rPr>
              <a:t>Louise Lodenkemper (Louise.Lodenkemper@aurecongroup.com)</a:t>
            </a:r>
            <a:endParaRPr lang="en-ZA" sz="2400" dirty="0">
              <a:solidFill>
                <a:srgbClr val="006699"/>
              </a:solidFill>
            </a:endParaRPr>
          </a:p>
        </p:txBody>
      </p:sp>
      <p:sp>
        <p:nvSpPr>
          <p:cNvPr id="5" name="TextBox 4"/>
          <p:cNvSpPr txBox="1"/>
          <p:nvPr/>
        </p:nvSpPr>
        <p:spPr bwMode="auto">
          <a:xfrm>
            <a:off x="1661744" y="502448"/>
            <a:ext cx="6335712" cy="584775"/>
          </a:xfrm>
          <a:prstGeom prst="rect">
            <a:avLst/>
          </a:prstGeom>
          <a:noFill/>
        </p:spPr>
        <p:txBody>
          <a:bodyPr wrap="square">
            <a:spAutoFit/>
          </a:bodyPr>
          <a:lstStyle/>
          <a:p>
            <a:pPr>
              <a:defRPr/>
            </a:pPr>
            <a:r>
              <a:rPr lang="en-US" sz="3200" b="1" dirty="0">
                <a:solidFill>
                  <a:schemeClr val="bg2">
                    <a:lumMod val="25000"/>
                  </a:schemeClr>
                </a:solidFill>
                <a:latin typeface="+mn-lt"/>
                <a:ea typeface="ＭＳ Ｐゴシック" pitchFamily="34" charset="-128"/>
              </a:rPr>
              <a:t>Comments on draft RQO Reports</a:t>
            </a:r>
          </a:p>
        </p:txBody>
      </p:sp>
    </p:spTree>
    <p:extLst>
      <p:ext uri="{BB962C8B-B14F-4D97-AF65-F5344CB8AC3E}">
        <p14:creationId xmlns:p14="http://schemas.microsoft.com/office/powerpoint/2010/main" val="337045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3225" y="2639207"/>
            <a:ext cx="5743574" cy="1656567"/>
          </a:xfrm>
        </p:spPr>
        <p:txBody>
          <a:bodyPr/>
          <a:lstStyle/>
          <a:p>
            <a:pPr>
              <a:defRPr/>
            </a:pPr>
            <a:r>
              <a:rPr lang="en-ZA" sz="4800" b="1" dirty="0">
                <a:solidFill>
                  <a:schemeClr val="bg2">
                    <a:lumMod val="25000"/>
                  </a:schemeClr>
                </a:solidFill>
                <a:latin typeface="+mn-lt"/>
                <a:ea typeface="ＭＳ Ｐゴシック" pitchFamily="34" charset="-128"/>
                <a:cs typeface="+mn-cs"/>
              </a:rPr>
              <a:t>Thank you, Any discussion?</a:t>
            </a:r>
            <a:endParaRPr lang="en-GB" sz="4800" b="1" dirty="0">
              <a:solidFill>
                <a:schemeClr val="bg2">
                  <a:lumMod val="25000"/>
                </a:schemeClr>
              </a:solidFill>
              <a:latin typeface="+mn-lt"/>
              <a:ea typeface="ＭＳ Ｐゴシック" pitchFamily="34" charset="-128"/>
              <a:cs typeface="+mn-cs"/>
            </a:endParaRPr>
          </a:p>
        </p:txBody>
      </p:sp>
      <p:pic>
        <p:nvPicPr>
          <p:cNvPr id="6" name="Picture 8" descr="2008 656.jpg"/>
          <p:cNvPicPr>
            <a:picLocks noChangeAspect="1"/>
          </p:cNvPicPr>
          <p:nvPr/>
        </p:nvPicPr>
        <p:blipFill rotWithShape="1">
          <a:blip r:embed="rId2" cstate="email">
            <a:extLst>
              <a:ext uri="{28A0092B-C50C-407E-A947-70E740481C1C}">
                <a14:useLocalDpi xmlns:a14="http://schemas.microsoft.com/office/drawing/2010/main"/>
              </a:ext>
            </a:extLst>
          </a:blip>
          <a:srcRect b="-456"/>
          <a:stretch/>
        </p:blipFill>
        <p:spPr bwMode="auto">
          <a:xfrm>
            <a:off x="-68094" y="4887528"/>
            <a:ext cx="2525746" cy="16397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rotWithShape="1">
          <a:blip r:embed="rId3" cstate="email">
            <a:extLst>
              <a:ext uri="{28A0092B-C50C-407E-A947-70E740481C1C}">
                <a14:useLocalDpi xmlns:a14="http://schemas.microsoft.com/office/drawing/2010/main"/>
              </a:ext>
            </a:extLst>
          </a:blip>
          <a:srcRect b="-107"/>
          <a:stretch/>
        </p:blipFill>
        <p:spPr bwMode="auto">
          <a:xfrm>
            <a:off x="-68094" y="3210708"/>
            <a:ext cx="2525746" cy="1692031"/>
          </a:xfrm>
          <a:prstGeom prst="rect">
            <a:avLst/>
          </a:prstGeom>
          <a:ln>
            <a:noFill/>
          </a:ln>
          <a:effectLst>
            <a:softEdge rad="112500"/>
          </a:effec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177" y="0"/>
            <a:ext cx="2527829" cy="1582528"/>
          </a:xfrm>
          <a:prstGeom prst="rect">
            <a:avLst/>
          </a:prstGeom>
          <a:ln>
            <a:noFill/>
          </a:ln>
          <a:effectLst>
            <a:softEdge rad="112500"/>
          </a:effectLst>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366" y="1582528"/>
            <a:ext cx="2516018" cy="1608144"/>
          </a:xfrm>
          <a:prstGeom prst="rect">
            <a:avLst/>
          </a:prstGeom>
          <a:ln>
            <a:noFill/>
          </a:ln>
          <a:effectLst>
            <a:softEdge rad="112500"/>
          </a:effectLst>
        </p:spPr>
      </p:pic>
    </p:spTree>
    <p:extLst>
      <p:ext uri="{BB962C8B-B14F-4D97-AF65-F5344CB8AC3E}">
        <p14:creationId xmlns:p14="http://schemas.microsoft.com/office/powerpoint/2010/main" val="113588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DWS Slide Cover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3538"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DWS Slide Cover pic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12888"/>
            <a:ext cx="9253538"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6"/>
          <p:cNvSpPr txBox="1">
            <a:spLocks noChangeArrowheads="1"/>
          </p:cNvSpPr>
          <p:nvPr/>
        </p:nvSpPr>
        <p:spPr bwMode="auto">
          <a:xfrm>
            <a:off x="554037" y="1743333"/>
            <a:ext cx="85899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defRPr/>
            </a:pPr>
            <a:r>
              <a:rPr lang="en-US" sz="20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The Determination of Water Resources Classes and Resource Quality Objectives for the water resources in in the Breede-Gouritz WMA</a:t>
            </a:r>
            <a:r>
              <a:rPr lang="en-ZA" sz="20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 </a:t>
            </a:r>
          </a:p>
          <a:p>
            <a:pPr lvl="0">
              <a:defRPr/>
            </a:pPr>
            <a:r>
              <a:rPr lang="en-ZA" sz="2000" b="1" i="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Focus on </a:t>
            </a:r>
            <a:r>
              <a:rPr lang="en-ZA" sz="2000" b="1" i="1" dirty="0" err="1">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Breede</a:t>
            </a:r>
            <a:r>
              <a:rPr lang="en-ZA" sz="2000" b="1" i="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-Overberg area</a:t>
            </a:r>
          </a:p>
          <a:p>
            <a:pPr lvl="0">
              <a:defRPr/>
            </a:pPr>
            <a:endParaRPr lang="en-US" dirty="0">
              <a:solidFill>
                <a:srgbClr val="EEECE1">
                  <a:lumMod val="25000"/>
                </a:srgbClr>
              </a:solidFill>
              <a:latin typeface="Gill Snas" charset="0"/>
              <a:ea typeface="ＭＳ Ｐゴシック" pitchFamily="34" charset="-128"/>
              <a:cs typeface="Gill Snas" charset="0"/>
            </a:endParaRPr>
          </a:p>
          <a:p>
            <a:pPr lvl="0">
              <a:defRPr/>
            </a:pPr>
            <a:r>
              <a:rPr lang="en-US" sz="28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Technical Task Group meeting 2: </a:t>
            </a:r>
            <a:r>
              <a:rPr lang="en-ZA" sz="28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Presentation and workshopping of d</a:t>
            </a:r>
            <a:r>
              <a:rPr lang="en-US" sz="2800" b="1" dirty="0">
                <a:solidFill>
                  <a:schemeClr val="bg1"/>
                </a:solidFill>
                <a:effectLst>
                  <a:outerShdw blurRad="38100" dist="38100" dir="2700000" algn="tl">
                    <a:srgbClr val="000000">
                      <a:alpha val="43137"/>
                    </a:srgbClr>
                  </a:outerShdw>
                </a:effectLst>
                <a:latin typeface="Gill Snas" charset="0"/>
                <a:ea typeface="ＭＳ Ｐゴシック" pitchFamily="34" charset="-128"/>
                <a:cs typeface="Gill Snas" charset="0"/>
              </a:rPr>
              <a:t>raft Resource Quality Objectives</a:t>
            </a:r>
          </a:p>
          <a:p>
            <a:pPr>
              <a:defRPr/>
            </a:pPr>
            <a:r>
              <a:rPr lang="en-ZA" sz="2800" b="1" dirty="0">
                <a:solidFill>
                  <a:schemeClr val="bg2">
                    <a:lumMod val="25000"/>
                  </a:schemeClr>
                </a:solidFill>
                <a:effectLst>
                  <a:outerShdw blurRad="38100" dist="38100" dir="2700000" algn="tl">
                    <a:srgbClr val="000000">
                      <a:alpha val="43137"/>
                    </a:srgbClr>
                  </a:outerShdw>
                </a:effectLst>
              </a:rPr>
              <a:t>RQOs for DAMS – </a:t>
            </a:r>
            <a:r>
              <a:rPr lang="en-ZA" sz="2800" b="1" dirty="0" err="1">
                <a:solidFill>
                  <a:schemeClr val="bg2">
                    <a:lumMod val="25000"/>
                  </a:schemeClr>
                </a:solidFill>
                <a:effectLst>
                  <a:outerShdw blurRad="38100" dist="38100" dir="2700000" algn="tl">
                    <a:srgbClr val="000000">
                      <a:alpha val="43137"/>
                    </a:srgbClr>
                  </a:outerShdw>
                </a:effectLst>
              </a:rPr>
              <a:t>Breede</a:t>
            </a:r>
            <a:r>
              <a:rPr lang="en-ZA" sz="2800" b="1" dirty="0">
                <a:solidFill>
                  <a:schemeClr val="bg2">
                    <a:lumMod val="25000"/>
                  </a:schemeClr>
                </a:solidFill>
                <a:effectLst>
                  <a:outerShdw blurRad="38100" dist="38100" dir="2700000" algn="tl">
                    <a:srgbClr val="000000">
                      <a:alpha val="43137"/>
                    </a:srgbClr>
                  </a:outerShdw>
                </a:effectLst>
              </a:rPr>
              <a:t>-Overberg area</a:t>
            </a:r>
            <a:endParaRPr lang="en-GB" sz="2800" b="1" dirty="0">
              <a:solidFill>
                <a:schemeClr val="bg2">
                  <a:lumMod val="25000"/>
                </a:schemeClr>
              </a:solidFill>
              <a:effectLst>
                <a:outerShdw blurRad="38100" dist="38100" dir="2700000" algn="tl">
                  <a:srgbClr val="000000">
                    <a:alpha val="43137"/>
                  </a:srgbClr>
                </a:outerShdw>
              </a:effectLst>
            </a:endParaRPr>
          </a:p>
          <a:p>
            <a:pPr lvl="0">
              <a:defRPr/>
            </a:pPr>
            <a:endParaRPr lang="en-US" sz="1400" dirty="0">
              <a:solidFill>
                <a:srgbClr val="EEECE1">
                  <a:lumMod val="25000"/>
                </a:srgbClr>
              </a:solidFill>
              <a:latin typeface="Gill Snas" charset="0"/>
              <a:ea typeface="ＭＳ Ｐゴシック" pitchFamily="34" charset="-128"/>
              <a:cs typeface="Gill Snas" charset="0"/>
            </a:endParaRPr>
          </a:p>
          <a:p>
            <a:pPr lvl="0">
              <a:defRPr/>
            </a:pPr>
            <a:endParaRPr lang="en-US" sz="1400" dirty="0">
              <a:solidFill>
                <a:srgbClr val="EEECE1">
                  <a:lumMod val="25000"/>
                </a:srgbClr>
              </a:solidFill>
              <a:latin typeface="Gill Snas" charset="0"/>
              <a:ea typeface="ＭＳ Ｐゴシック" pitchFamily="34" charset="-128"/>
              <a:cs typeface="Gill Snas" charset="0"/>
            </a:endParaRPr>
          </a:p>
          <a:p>
            <a:pPr lvl="0">
              <a:defRPr/>
            </a:pPr>
            <a:r>
              <a:rPr lang="en-US" sz="1600" b="1" dirty="0">
                <a:solidFill>
                  <a:srgbClr val="EEECE1">
                    <a:lumMod val="25000"/>
                  </a:srgbClr>
                </a:solidFill>
                <a:effectLst>
                  <a:outerShdw blurRad="38100" dist="38100" dir="2700000" algn="tl">
                    <a:srgbClr val="000000">
                      <a:alpha val="43137"/>
                    </a:srgbClr>
                  </a:outerShdw>
                </a:effectLst>
                <a:latin typeface="Gill Snas" charset="0"/>
                <a:ea typeface="ＭＳ Ｐゴシック" pitchFamily="34" charset="-128"/>
                <a:cs typeface="Gill Snas" charset="0"/>
              </a:rPr>
              <a:t>Presented by: Erik van der Berg</a:t>
            </a:r>
          </a:p>
          <a:p>
            <a:pPr lvl="0">
              <a:defRPr/>
            </a:pPr>
            <a:endParaRPr lang="en-US" sz="1800" dirty="0">
              <a:solidFill>
                <a:srgbClr val="EEECE1">
                  <a:lumMod val="25000"/>
                </a:srgbClr>
              </a:solidFill>
              <a:latin typeface="Gill Snas" charset="0"/>
              <a:ea typeface="ＭＳ Ｐゴシック" pitchFamily="34" charset="-128"/>
              <a:cs typeface="Gill Snas" charset="0"/>
            </a:endParaRPr>
          </a:p>
          <a:p>
            <a:pPr lvl="0">
              <a:defRPr/>
            </a:pPr>
            <a:endParaRPr lang="en-US" sz="1800" dirty="0">
              <a:solidFill>
                <a:srgbClr val="EEECE1">
                  <a:lumMod val="25000"/>
                </a:srgbClr>
              </a:solidFill>
              <a:latin typeface="Gill Snas" charset="0"/>
              <a:ea typeface="ＭＳ Ｐゴシック" pitchFamily="34" charset="-128"/>
              <a:cs typeface="Gill Snas" charset="0"/>
            </a:endParaRPr>
          </a:p>
          <a:p>
            <a:pPr eaLnBrk="1" hangingPunct="1">
              <a:defRPr/>
            </a:pPr>
            <a:r>
              <a:rPr lang="en-US" sz="1600" dirty="0">
                <a:solidFill>
                  <a:schemeClr val="bg2">
                    <a:lumMod val="25000"/>
                  </a:schemeClr>
                </a:solidFill>
                <a:latin typeface="Gill Snas" charset="0"/>
                <a:cs typeface="Gill Snas" charset="0"/>
              </a:rPr>
              <a:t>13 March 2018</a:t>
            </a:r>
          </a:p>
          <a:p>
            <a:pPr eaLnBrk="1" hangingPunct="1">
              <a:defRPr/>
            </a:pPr>
            <a:r>
              <a:rPr lang="en-US" sz="1600" dirty="0">
                <a:solidFill>
                  <a:schemeClr val="bg2">
                    <a:lumMod val="25000"/>
                  </a:schemeClr>
                </a:solidFill>
                <a:latin typeface="Gill Snas" charset="0"/>
                <a:cs typeface="Gill Snas" charset="0"/>
              </a:rPr>
              <a:t>Graham &amp; </a:t>
            </a:r>
            <a:r>
              <a:rPr lang="en-US" sz="1600" dirty="0" err="1">
                <a:solidFill>
                  <a:schemeClr val="bg2">
                    <a:lumMod val="25000"/>
                  </a:schemeClr>
                </a:solidFill>
                <a:latin typeface="Gill Snas" charset="0"/>
                <a:cs typeface="Gill Snas" charset="0"/>
              </a:rPr>
              <a:t>Rhona</a:t>
            </a:r>
            <a:r>
              <a:rPr lang="en-US" sz="1600" dirty="0">
                <a:solidFill>
                  <a:schemeClr val="bg2">
                    <a:lumMod val="25000"/>
                  </a:schemeClr>
                </a:solidFill>
                <a:latin typeface="Gill Snas" charset="0"/>
                <a:cs typeface="Gill Snas" charset="0"/>
              </a:rPr>
              <a:t> Beck Skills Centre, Robertson</a:t>
            </a:r>
          </a:p>
        </p:txBody>
      </p:sp>
      <p:pic>
        <p:nvPicPr>
          <p:cNvPr id="14341" name="Picture 1" descr="NDP_LOGO-1_colou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3988" y="304800"/>
            <a:ext cx="954087"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01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46603" y="6169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2936" t="8209" r="10923" b="4725"/>
          <a:stretch/>
        </p:blipFill>
        <p:spPr>
          <a:xfrm>
            <a:off x="-15280" y="332656"/>
            <a:ext cx="9168674" cy="6525344"/>
          </a:xfrm>
          <a:prstGeom prst="rect">
            <a:avLst/>
          </a:prstGeom>
        </p:spPr>
      </p:pic>
      <p:sp>
        <p:nvSpPr>
          <p:cNvPr id="4" name="TextBox 3"/>
          <p:cNvSpPr txBox="1"/>
          <p:nvPr/>
        </p:nvSpPr>
        <p:spPr bwMode="auto">
          <a:xfrm>
            <a:off x="2007826" y="78336"/>
            <a:ext cx="3378090" cy="1077218"/>
          </a:xfrm>
          <a:prstGeom prst="rect">
            <a:avLst/>
          </a:prstGeom>
          <a:solidFill>
            <a:schemeClr val="bg1"/>
          </a:solidFill>
        </p:spPr>
        <p:txBody>
          <a:bodyPr wrap="square">
            <a:spAutoFit/>
          </a:bodyPr>
          <a:lstStyle/>
          <a:p>
            <a:pPr>
              <a:defRPr/>
            </a:pPr>
            <a:r>
              <a:rPr lang="en-US" sz="3200" b="1" dirty="0">
                <a:solidFill>
                  <a:schemeClr val="bg2">
                    <a:lumMod val="25000"/>
                  </a:schemeClr>
                </a:solidFill>
                <a:latin typeface="+mn-lt"/>
                <a:ea typeface="ＭＳ Ｐゴシック" pitchFamily="34" charset="-128"/>
              </a:rPr>
              <a:t>18 Integrated Units of Analysis</a:t>
            </a:r>
          </a:p>
        </p:txBody>
      </p:sp>
    </p:spTree>
    <p:extLst>
      <p:ext uri="{BB962C8B-B14F-4D97-AF65-F5344CB8AC3E}">
        <p14:creationId xmlns:p14="http://schemas.microsoft.com/office/powerpoint/2010/main" val="2774756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58"/>
            <a:ext cx="9122103" cy="5911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itle 1"/>
          <p:cNvSpPr txBox="1">
            <a:spLocks/>
          </p:cNvSpPr>
          <p:nvPr/>
        </p:nvSpPr>
        <p:spPr>
          <a:xfrm>
            <a:off x="1" y="11823"/>
            <a:ext cx="9144000" cy="58105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2800" b="1" dirty="0">
                <a:solidFill>
                  <a:schemeClr val="bg1"/>
                </a:solidFill>
              </a:rPr>
              <a:t>Integrated Units of Analysis and Nodes</a:t>
            </a:r>
            <a:endParaRPr lang="en-GB" sz="2800" b="1" dirty="0">
              <a:solidFill>
                <a:schemeClr val="bg1"/>
              </a:solidFill>
            </a:endParaRPr>
          </a:p>
        </p:txBody>
      </p:sp>
      <p:sp>
        <p:nvSpPr>
          <p:cNvPr id="9" name="TextBox 8"/>
          <p:cNvSpPr txBox="1"/>
          <p:nvPr/>
        </p:nvSpPr>
        <p:spPr>
          <a:xfrm>
            <a:off x="2916936" y="573839"/>
            <a:ext cx="3421129" cy="461665"/>
          </a:xfrm>
          <a:prstGeom prst="rect">
            <a:avLst/>
          </a:prstGeom>
          <a:noFill/>
        </p:spPr>
        <p:txBody>
          <a:bodyPr wrap="none" rtlCol="0">
            <a:spAutoFit/>
          </a:bodyPr>
          <a:lstStyle/>
          <a:p>
            <a:r>
              <a:rPr lang="en-ZA" b="1" dirty="0" err="1"/>
              <a:t>Breede</a:t>
            </a:r>
            <a:r>
              <a:rPr lang="en-ZA" b="1" dirty="0"/>
              <a:t>-Overberg area</a:t>
            </a:r>
            <a:endParaRPr lang="en-GB"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47" y="969264"/>
            <a:ext cx="8327337" cy="5888736"/>
          </a:xfrm>
          <a:prstGeom prst="rect">
            <a:avLst/>
          </a:prstGeom>
        </p:spPr>
      </p:pic>
    </p:spTree>
    <p:extLst>
      <p:ext uri="{BB962C8B-B14F-4D97-AF65-F5344CB8AC3E}">
        <p14:creationId xmlns:p14="http://schemas.microsoft.com/office/powerpoint/2010/main" val="410351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7"/>
          <p:cNvSpPr txBox="1">
            <a:spLocks noChangeArrowheads="1"/>
          </p:cNvSpPr>
          <p:nvPr/>
        </p:nvSpPr>
        <p:spPr bwMode="auto">
          <a:xfrm>
            <a:off x="1595069" y="1301816"/>
            <a:ext cx="7439201" cy="462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0" indent="0">
              <a:lnSpc>
                <a:spcPct val="110000"/>
              </a:lnSpc>
            </a:pPr>
            <a:r>
              <a:rPr lang="en-US" dirty="0"/>
              <a:t>Co-ordinate implementation of the Water Resources Classification System (WRCS):</a:t>
            </a:r>
          </a:p>
          <a:p>
            <a:pPr lvl="0">
              <a:lnSpc>
                <a:spcPct val="110000"/>
              </a:lnSpc>
              <a:buFont typeface="Arial" panose="020B0604020202020204" pitchFamily="34" charset="0"/>
              <a:buChar char="•"/>
            </a:pPr>
            <a:endParaRPr lang="en-US" sz="800" dirty="0"/>
          </a:p>
          <a:p>
            <a:pPr lvl="1">
              <a:lnSpc>
                <a:spcPct val="110000"/>
              </a:lnSpc>
              <a:buFont typeface="Arial" panose="020B0604020202020204" pitchFamily="34" charset="0"/>
              <a:buChar char="•"/>
            </a:pPr>
            <a:r>
              <a:rPr lang="en-US" b="1" dirty="0">
                <a:solidFill>
                  <a:srgbClr val="0070C0"/>
                </a:solidFill>
              </a:rPr>
              <a:t>Determine Water Resources Classes (WRCs)</a:t>
            </a:r>
          </a:p>
          <a:p>
            <a:pPr lvl="1">
              <a:lnSpc>
                <a:spcPct val="110000"/>
              </a:lnSpc>
              <a:buFont typeface="Arial" panose="020B0604020202020204" pitchFamily="34" charset="0"/>
              <a:buChar char="•"/>
            </a:pPr>
            <a:endParaRPr lang="en-GB" sz="800" b="1" dirty="0">
              <a:solidFill>
                <a:srgbClr val="0070C0"/>
              </a:solidFill>
            </a:endParaRPr>
          </a:p>
          <a:p>
            <a:pPr lvl="1">
              <a:lnSpc>
                <a:spcPct val="110000"/>
              </a:lnSpc>
              <a:buFont typeface="Arial" panose="020B0604020202020204" pitchFamily="34" charset="0"/>
              <a:buChar char="•"/>
            </a:pPr>
            <a:r>
              <a:rPr lang="en-US" b="1" dirty="0">
                <a:solidFill>
                  <a:srgbClr val="0070C0"/>
                </a:solidFill>
              </a:rPr>
              <a:t>Determine Resource Quality Objectives (RQOs)</a:t>
            </a:r>
          </a:p>
          <a:p>
            <a:pPr lvl="1">
              <a:lnSpc>
                <a:spcPct val="110000"/>
              </a:lnSpc>
              <a:buFont typeface="Arial" panose="020B0604020202020204" pitchFamily="34" charset="0"/>
              <a:buChar char="•"/>
            </a:pPr>
            <a:endParaRPr lang="en-US" sz="800" b="1" dirty="0">
              <a:solidFill>
                <a:srgbClr val="0070C0"/>
              </a:solidFill>
            </a:endParaRPr>
          </a:p>
          <a:p>
            <a:pPr lvl="1">
              <a:lnSpc>
                <a:spcPct val="110000"/>
              </a:lnSpc>
              <a:buFont typeface="Arial" panose="020B0604020202020204" pitchFamily="34" charset="0"/>
              <a:buChar char="•"/>
            </a:pPr>
            <a:r>
              <a:rPr lang="en-US" b="1" dirty="0">
                <a:solidFill>
                  <a:srgbClr val="0070C0"/>
                </a:solidFill>
              </a:rPr>
              <a:t>Support Gazetting of Recommended Water Resources Classes and RQOs</a:t>
            </a:r>
          </a:p>
          <a:p>
            <a:pPr marL="0" lvl="1" indent="0">
              <a:lnSpc>
                <a:spcPct val="110000"/>
              </a:lnSpc>
            </a:pPr>
            <a:endParaRPr lang="en-ZA" sz="1400" b="1" dirty="0">
              <a:solidFill>
                <a:srgbClr val="0070C0"/>
              </a:solidFill>
            </a:endParaRPr>
          </a:p>
          <a:p>
            <a:pPr marL="0" lvl="1" indent="0" algn="ctr">
              <a:lnSpc>
                <a:spcPct val="110000"/>
              </a:lnSpc>
              <a:spcAft>
                <a:spcPts val="300"/>
              </a:spcAft>
            </a:pPr>
            <a:r>
              <a:rPr lang="en-ZA" sz="2200" i="1" dirty="0">
                <a:effectLst>
                  <a:outerShdw blurRad="38100" dist="38100" dir="2700000" algn="tl">
                    <a:srgbClr val="000000">
                      <a:alpha val="43137"/>
                    </a:srgbClr>
                  </a:outerShdw>
                </a:effectLst>
              </a:rPr>
              <a:t>for the water resources in the Breede-Gouritz WMA:</a:t>
            </a:r>
          </a:p>
          <a:p>
            <a:pPr marL="0" lvl="1" indent="0" algn="ctr">
              <a:lnSpc>
                <a:spcPct val="110000"/>
              </a:lnSpc>
            </a:pPr>
            <a:r>
              <a:rPr lang="en-ZA" sz="2000" dirty="0">
                <a:effectLst>
                  <a:outerShdw blurRad="38100" dist="38100" dir="2700000" algn="tl">
                    <a:srgbClr val="000000">
                      <a:alpha val="43137"/>
                    </a:srgbClr>
                  </a:outerShdw>
                </a:effectLst>
              </a:rPr>
              <a:t>- </a:t>
            </a:r>
            <a:r>
              <a:rPr lang="en-ZA" sz="2000" dirty="0">
                <a:solidFill>
                  <a:srgbClr val="CC6600"/>
                </a:solidFill>
                <a:effectLst>
                  <a:outerShdw blurRad="38100" dist="38100" dir="2700000" algn="tl">
                    <a:srgbClr val="000000">
                      <a:alpha val="43137"/>
                    </a:srgbClr>
                  </a:outerShdw>
                </a:effectLst>
              </a:rPr>
              <a:t>Rivers		- Estuaries		- Groundwater</a:t>
            </a:r>
          </a:p>
          <a:p>
            <a:pPr marL="0" lvl="1" indent="0" algn="ctr">
              <a:lnSpc>
                <a:spcPct val="110000"/>
              </a:lnSpc>
            </a:pPr>
            <a:r>
              <a:rPr lang="en-ZA" sz="2000" dirty="0">
                <a:solidFill>
                  <a:srgbClr val="CC6600"/>
                </a:solidFill>
                <a:effectLst>
                  <a:outerShdw blurRad="38100" dist="38100" dir="2700000" algn="tl">
                    <a:srgbClr val="000000">
                      <a:alpha val="43137"/>
                    </a:srgbClr>
                  </a:outerShdw>
                </a:effectLst>
              </a:rPr>
              <a:t>- Dams		- Wetlands</a:t>
            </a:r>
          </a:p>
        </p:txBody>
      </p:sp>
      <p:sp>
        <p:nvSpPr>
          <p:cNvPr id="6" name="TextBox 5"/>
          <p:cNvSpPr txBox="1"/>
          <p:nvPr/>
        </p:nvSpPr>
        <p:spPr bwMode="auto">
          <a:xfrm>
            <a:off x="1661744" y="502448"/>
            <a:ext cx="6335712" cy="584775"/>
          </a:xfrm>
          <a:prstGeom prst="rect">
            <a:avLst/>
          </a:prstGeom>
          <a:noFill/>
        </p:spPr>
        <p:txBody>
          <a:bodyPr wrap="square">
            <a:spAutoFit/>
          </a:bodyPr>
          <a:lstStyle/>
          <a:p>
            <a:pPr>
              <a:defRPr/>
            </a:pPr>
            <a:r>
              <a:rPr lang="en-US" sz="3200" b="1" dirty="0">
                <a:solidFill>
                  <a:schemeClr val="bg2">
                    <a:lumMod val="25000"/>
                  </a:schemeClr>
                </a:solidFill>
                <a:latin typeface="+mn-lt"/>
                <a:ea typeface="ＭＳ Ｐゴシック" pitchFamily="34" charset="-128"/>
              </a:rPr>
              <a:t>Study Objectives</a:t>
            </a:r>
          </a:p>
        </p:txBody>
      </p:sp>
    </p:spTree>
    <p:extLst>
      <p:ext uri="{BB962C8B-B14F-4D97-AF65-F5344CB8AC3E}">
        <p14:creationId xmlns:p14="http://schemas.microsoft.com/office/powerpoint/2010/main" val="1758181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Resource Unit priorities - method</a:t>
            </a:r>
          </a:p>
        </p:txBody>
      </p:sp>
      <p:sp>
        <p:nvSpPr>
          <p:cNvPr id="3" name="Content Placeholder 2"/>
          <p:cNvSpPr>
            <a:spLocks noGrp="1"/>
          </p:cNvSpPr>
          <p:nvPr>
            <p:ph idx="1"/>
          </p:nvPr>
        </p:nvSpPr>
        <p:spPr>
          <a:xfrm>
            <a:off x="1714499" y="1189038"/>
            <a:ext cx="7343775" cy="5049837"/>
          </a:xfrm>
        </p:spPr>
        <p:txBody>
          <a:bodyPr>
            <a:normAutofit lnSpcReduction="10000"/>
          </a:bodyPr>
          <a:lstStyle/>
          <a:p>
            <a:r>
              <a:rPr lang="en-ZA" sz="3000" dirty="0"/>
              <a:t>2 levels of ranking of resource units (RUs)</a:t>
            </a:r>
          </a:p>
          <a:p>
            <a:pPr marL="342900" lvl="1" indent="-342900">
              <a:buFont typeface="Arial" panose="020B0604020202020204" pitchFamily="34" charset="0"/>
              <a:buChar char="•"/>
            </a:pPr>
            <a:r>
              <a:rPr lang="en-ZA" sz="3000" dirty="0"/>
              <a:t>First level of screening:</a:t>
            </a:r>
          </a:p>
          <a:p>
            <a:pPr lvl="1"/>
            <a:r>
              <a:rPr lang="en-US" dirty="0">
                <a:solidFill>
                  <a:srgbClr val="0070C0"/>
                </a:solidFill>
              </a:rPr>
              <a:t>Filter National List of Registered Dams (DWS Dam Safety Office) for the WMA - 717 dams </a:t>
            </a:r>
          </a:p>
          <a:p>
            <a:pPr lvl="1"/>
            <a:r>
              <a:rPr lang="en-US" dirty="0">
                <a:solidFill>
                  <a:srgbClr val="0070C0"/>
                </a:solidFill>
              </a:rPr>
              <a:t>Select dams with High or Significant Hazard potential </a:t>
            </a:r>
          </a:p>
          <a:p>
            <a:pPr lvl="1"/>
            <a:r>
              <a:rPr lang="en-US" dirty="0">
                <a:solidFill>
                  <a:srgbClr val="0070C0"/>
                </a:solidFill>
              </a:rPr>
              <a:t>Select Category 2 or 3 dams in terms of dam safety legislation</a:t>
            </a:r>
          </a:p>
          <a:p>
            <a:pPr lvl="1"/>
            <a:r>
              <a:rPr lang="en-US" dirty="0">
                <a:solidFill>
                  <a:srgbClr val="0070C0"/>
                </a:solidFill>
              </a:rPr>
              <a:t>Select (significant) dams with a capacity of more than 5 million m</a:t>
            </a:r>
            <a:r>
              <a:rPr lang="en-US" baseline="30000" dirty="0">
                <a:solidFill>
                  <a:srgbClr val="0070C0"/>
                </a:solidFill>
              </a:rPr>
              <a:t>3</a:t>
            </a:r>
          </a:p>
          <a:p>
            <a:pPr lvl="1"/>
            <a:r>
              <a:rPr lang="en-ZA" dirty="0">
                <a:solidFill>
                  <a:srgbClr val="0070C0"/>
                </a:solidFill>
              </a:rPr>
              <a:t>27 dams selected in WMA</a:t>
            </a:r>
            <a:endParaRPr lang="en-US" dirty="0">
              <a:solidFill>
                <a:srgbClr val="0070C0"/>
              </a:solidFill>
            </a:endParaRPr>
          </a:p>
        </p:txBody>
      </p:sp>
    </p:spTree>
    <p:extLst>
      <p:ext uri="{BB962C8B-B14F-4D97-AF65-F5344CB8AC3E}">
        <p14:creationId xmlns:p14="http://schemas.microsoft.com/office/powerpoint/2010/main" val="2628010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Resource Unit priorities - method</a:t>
            </a:r>
          </a:p>
        </p:txBody>
      </p:sp>
      <p:sp>
        <p:nvSpPr>
          <p:cNvPr id="3" name="Content Placeholder 2"/>
          <p:cNvSpPr>
            <a:spLocks noGrp="1"/>
          </p:cNvSpPr>
          <p:nvPr>
            <p:ph idx="1"/>
          </p:nvPr>
        </p:nvSpPr>
        <p:spPr>
          <a:xfrm>
            <a:off x="1714499" y="1189038"/>
            <a:ext cx="7343775" cy="4945062"/>
          </a:xfrm>
        </p:spPr>
        <p:txBody>
          <a:bodyPr>
            <a:normAutofit/>
          </a:bodyPr>
          <a:lstStyle/>
          <a:p>
            <a:pPr marL="342900" lvl="1" indent="-342900">
              <a:buFont typeface="Arial" panose="020B0604020202020204" pitchFamily="34" charset="0"/>
              <a:buChar char="•"/>
            </a:pPr>
            <a:r>
              <a:rPr lang="en-ZA" sz="3000" dirty="0"/>
              <a:t>Then the DWS </a:t>
            </a:r>
            <a:r>
              <a:rPr lang="en-ZA" sz="3000" b="1" dirty="0">
                <a:solidFill>
                  <a:srgbClr val="00B0F0"/>
                </a:solidFill>
              </a:rPr>
              <a:t>RU Prioritisation Tool </a:t>
            </a:r>
            <a:r>
              <a:rPr lang="en-ZA" sz="3000" dirty="0"/>
              <a:t>(</a:t>
            </a:r>
            <a:r>
              <a:rPr lang="en-ZA" sz="3000" dirty="0">
                <a:solidFill>
                  <a:srgbClr val="00B0F0"/>
                </a:solidFill>
              </a:rPr>
              <a:t>RUPT</a:t>
            </a:r>
            <a:r>
              <a:rPr lang="en-ZA" sz="3000" dirty="0"/>
              <a:t>) steps were followed that ranks RUs against one another based on:</a:t>
            </a:r>
          </a:p>
          <a:p>
            <a:pPr lvl="1"/>
            <a:r>
              <a:rPr lang="en-ZA" dirty="0">
                <a:solidFill>
                  <a:srgbClr val="0070C0"/>
                </a:solidFill>
              </a:rPr>
              <a:t>position, socio-economic and international importance</a:t>
            </a:r>
          </a:p>
          <a:p>
            <a:pPr lvl="1"/>
            <a:r>
              <a:rPr lang="en-ZA" dirty="0">
                <a:solidFill>
                  <a:srgbClr val="0070C0"/>
                </a:solidFill>
              </a:rPr>
              <a:t>role in regulating services and ecological importance</a:t>
            </a:r>
          </a:p>
          <a:p>
            <a:pPr lvl="1"/>
            <a:r>
              <a:rPr lang="en-ZA" dirty="0">
                <a:solidFill>
                  <a:srgbClr val="0070C0"/>
                </a:solidFill>
              </a:rPr>
              <a:t>water quality threats</a:t>
            </a:r>
          </a:p>
          <a:p>
            <a:pPr lvl="1"/>
            <a:r>
              <a:rPr lang="en-ZA" dirty="0">
                <a:solidFill>
                  <a:srgbClr val="0070C0"/>
                </a:solidFill>
              </a:rPr>
              <a:t>practical considerations</a:t>
            </a:r>
          </a:p>
        </p:txBody>
      </p:sp>
    </p:spTree>
    <p:extLst>
      <p:ext uri="{BB962C8B-B14F-4D97-AF65-F5344CB8AC3E}">
        <p14:creationId xmlns:p14="http://schemas.microsoft.com/office/powerpoint/2010/main" val="979539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24" y="274638"/>
            <a:ext cx="7077075" cy="1077218"/>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RUPT Priority scores for dams (</a:t>
            </a:r>
            <a:r>
              <a:rPr lang="en-ZA" sz="3200" b="1" dirty="0">
                <a:solidFill>
                  <a:srgbClr val="00B0F0"/>
                </a:solidFill>
                <a:latin typeface="+mn-lt"/>
                <a:ea typeface="ＭＳ Ｐゴシック" pitchFamily="34" charset="-128"/>
                <a:cs typeface="+mn-cs"/>
              </a:rPr>
              <a:t>RUPT</a:t>
            </a:r>
            <a:r>
              <a:rPr lang="en-ZA" sz="3200" b="1" dirty="0">
                <a:solidFill>
                  <a:schemeClr val="bg2">
                    <a:lumMod val="25000"/>
                  </a:schemeClr>
                </a:solidFill>
                <a:latin typeface="+mn-lt"/>
                <a:ea typeface="ＭＳ Ｐゴシック" pitchFamily="34" charset="-128"/>
                <a:cs typeface="+mn-cs"/>
              </a:rPr>
              <a:t>)</a:t>
            </a:r>
            <a:r>
              <a:rPr lang="en-ZA" sz="4000" b="1" dirty="0">
                <a:solidFill>
                  <a:schemeClr val="bg2">
                    <a:lumMod val="25000"/>
                  </a:schemeClr>
                </a:solidFill>
                <a:ea typeface="ＭＳ Ｐゴシック" pitchFamily="34" charset="-128"/>
              </a:rPr>
              <a:t> :</a:t>
            </a:r>
            <a:br>
              <a:rPr lang="en-ZA" sz="4000" b="1" dirty="0">
                <a:solidFill>
                  <a:schemeClr val="bg2">
                    <a:lumMod val="25000"/>
                  </a:schemeClr>
                </a:solidFill>
                <a:ea typeface="ＭＳ Ｐゴシック" pitchFamily="34" charset="-128"/>
              </a:rPr>
            </a:br>
            <a:r>
              <a:rPr lang="en-ZA" sz="2400" b="1" dirty="0" err="1">
                <a:solidFill>
                  <a:srgbClr val="0070C0"/>
                </a:solidFill>
                <a:ea typeface="ＭＳ Ｐゴシック" pitchFamily="34" charset="-128"/>
              </a:rPr>
              <a:t>Breede</a:t>
            </a:r>
            <a:r>
              <a:rPr lang="en-ZA" sz="2400" b="1" dirty="0">
                <a:solidFill>
                  <a:srgbClr val="0070C0"/>
                </a:solidFill>
                <a:ea typeface="ＭＳ Ｐゴシック" pitchFamily="34" charset="-128"/>
              </a:rPr>
              <a:t>-Overberg</a:t>
            </a:r>
            <a:endParaRPr lang="en-ZA" sz="3200" b="1" dirty="0">
              <a:solidFill>
                <a:schemeClr val="bg2">
                  <a:lumMod val="25000"/>
                </a:schemeClr>
              </a:solidFill>
              <a:latin typeface="+mn-lt"/>
              <a:ea typeface="ＭＳ Ｐゴシック" pitchFamily="34" charset="-128"/>
              <a:cs typeface="+mn-cs"/>
            </a:endParaRPr>
          </a:p>
        </p:txBody>
      </p:sp>
      <p:graphicFrame>
        <p:nvGraphicFramePr>
          <p:cNvPr id="6" name="Table 5">
            <a:extLst>
              <a:ext uri="{FF2B5EF4-FFF2-40B4-BE49-F238E27FC236}">
                <a16:creationId xmlns:a16="http://schemas.microsoft.com/office/drawing/2014/main" xmlns="" id="{13D550C4-92E5-420E-9DE6-73ECE7848295}"/>
              </a:ext>
            </a:extLst>
          </p:cNvPr>
          <p:cNvGraphicFramePr>
            <a:graphicFrameLocks noGrp="1"/>
          </p:cNvGraphicFramePr>
          <p:nvPr>
            <p:extLst>
              <p:ext uri="{D42A27DB-BD31-4B8C-83A1-F6EECF244321}">
                <p14:modId xmlns:p14="http://schemas.microsoft.com/office/powerpoint/2010/main" val="2504182409"/>
              </p:ext>
            </p:extLst>
          </p:nvPr>
        </p:nvGraphicFramePr>
        <p:xfrm>
          <a:off x="0" y="2038350"/>
          <a:ext cx="9144006" cy="4019734"/>
        </p:xfrm>
        <a:graphic>
          <a:graphicData uri="http://schemas.openxmlformats.org/drawingml/2006/table">
            <a:tbl>
              <a:tblPr firstRow="1" firstCol="1" bandRow="1"/>
              <a:tblGrid>
                <a:gridCol w="1943100">
                  <a:extLst>
                    <a:ext uri="{9D8B030D-6E8A-4147-A177-3AD203B41FA5}">
                      <a16:colId xmlns:a16="http://schemas.microsoft.com/office/drawing/2014/main" xmlns="" val="1625274398"/>
                    </a:ext>
                  </a:extLst>
                </a:gridCol>
                <a:gridCol w="443169">
                  <a:extLst>
                    <a:ext uri="{9D8B030D-6E8A-4147-A177-3AD203B41FA5}">
                      <a16:colId xmlns:a16="http://schemas.microsoft.com/office/drawing/2014/main" xmlns="" val="2367326769"/>
                    </a:ext>
                  </a:extLst>
                </a:gridCol>
                <a:gridCol w="677677">
                  <a:extLst>
                    <a:ext uri="{9D8B030D-6E8A-4147-A177-3AD203B41FA5}">
                      <a16:colId xmlns:a16="http://schemas.microsoft.com/office/drawing/2014/main" xmlns="" val="1674796672"/>
                    </a:ext>
                  </a:extLst>
                </a:gridCol>
                <a:gridCol w="434290">
                  <a:extLst>
                    <a:ext uri="{9D8B030D-6E8A-4147-A177-3AD203B41FA5}">
                      <a16:colId xmlns:a16="http://schemas.microsoft.com/office/drawing/2014/main" xmlns="" val="3286740720"/>
                    </a:ext>
                  </a:extLst>
                </a:gridCol>
                <a:gridCol w="434290">
                  <a:extLst>
                    <a:ext uri="{9D8B030D-6E8A-4147-A177-3AD203B41FA5}">
                      <a16:colId xmlns:a16="http://schemas.microsoft.com/office/drawing/2014/main" xmlns="" val="437011702"/>
                    </a:ext>
                  </a:extLst>
                </a:gridCol>
                <a:gridCol w="434290">
                  <a:extLst>
                    <a:ext uri="{9D8B030D-6E8A-4147-A177-3AD203B41FA5}">
                      <a16:colId xmlns:a16="http://schemas.microsoft.com/office/drawing/2014/main" xmlns="" val="718486166"/>
                    </a:ext>
                  </a:extLst>
                </a:gridCol>
                <a:gridCol w="434290">
                  <a:extLst>
                    <a:ext uri="{9D8B030D-6E8A-4147-A177-3AD203B41FA5}">
                      <a16:colId xmlns:a16="http://schemas.microsoft.com/office/drawing/2014/main" xmlns="" val="730831674"/>
                    </a:ext>
                  </a:extLst>
                </a:gridCol>
                <a:gridCol w="434290">
                  <a:extLst>
                    <a:ext uri="{9D8B030D-6E8A-4147-A177-3AD203B41FA5}">
                      <a16:colId xmlns:a16="http://schemas.microsoft.com/office/drawing/2014/main" xmlns="" val="1456595748"/>
                    </a:ext>
                  </a:extLst>
                </a:gridCol>
                <a:gridCol w="434290">
                  <a:extLst>
                    <a:ext uri="{9D8B030D-6E8A-4147-A177-3AD203B41FA5}">
                      <a16:colId xmlns:a16="http://schemas.microsoft.com/office/drawing/2014/main" xmlns="" val="1030306608"/>
                    </a:ext>
                  </a:extLst>
                </a:gridCol>
                <a:gridCol w="434290">
                  <a:extLst>
                    <a:ext uri="{9D8B030D-6E8A-4147-A177-3AD203B41FA5}">
                      <a16:colId xmlns:a16="http://schemas.microsoft.com/office/drawing/2014/main" xmlns="" val="4010596130"/>
                    </a:ext>
                  </a:extLst>
                </a:gridCol>
                <a:gridCol w="434290">
                  <a:extLst>
                    <a:ext uri="{9D8B030D-6E8A-4147-A177-3AD203B41FA5}">
                      <a16:colId xmlns:a16="http://schemas.microsoft.com/office/drawing/2014/main" xmlns="" val="3235219638"/>
                    </a:ext>
                  </a:extLst>
                </a:gridCol>
                <a:gridCol w="434290">
                  <a:extLst>
                    <a:ext uri="{9D8B030D-6E8A-4147-A177-3AD203B41FA5}">
                      <a16:colId xmlns:a16="http://schemas.microsoft.com/office/drawing/2014/main" xmlns="" val="827502248"/>
                    </a:ext>
                  </a:extLst>
                </a:gridCol>
                <a:gridCol w="434290">
                  <a:extLst>
                    <a:ext uri="{9D8B030D-6E8A-4147-A177-3AD203B41FA5}">
                      <a16:colId xmlns:a16="http://schemas.microsoft.com/office/drawing/2014/main" xmlns="" val="2298367263"/>
                    </a:ext>
                  </a:extLst>
                </a:gridCol>
                <a:gridCol w="434290">
                  <a:extLst>
                    <a:ext uri="{9D8B030D-6E8A-4147-A177-3AD203B41FA5}">
                      <a16:colId xmlns:a16="http://schemas.microsoft.com/office/drawing/2014/main" xmlns="" val="3473531733"/>
                    </a:ext>
                  </a:extLst>
                </a:gridCol>
                <a:gridCol w="434290">
                  <a:extLst>
                    <a:ext uri="{9D8B030D-6E8A-4147-A177-3AD203B41FA5}">
                      <a16:colId xmlns:a16="http://schemas.microsoft.com/office/drawing/2014/main" xmlns="" val="3549021320"/>
                    </a:ext>
                  </a:extLst>
                </a:gridCol>
                <a:gridCol w="434290">
                  <a:extLst>
                    <a:ext uri="{9D8B030D-6E8A-4147-A177-3AD203B41FA5}">
                      <a16:colId xmlns:a16="http://schemas.microsoft.com/office/drawing/2014/main" xmlns="" val="1957883557"/>
                    </a:ext>
                  </a:extLst>
                </a:gridCol>
                <a:gridCol w="434290">
                  <a:extLst>
                    <a:ext uri="{9D8B030D-6E8A-4147-A177-3AD203B41FA5}">
                      <a16:colId xmlns:a16="http://schemas.microsoft.com/office/drawing/2014/main" xmlns="" val="1404167958"/>
                    </a:ext>
                  </a:extLst>
                </a:gridCol>
              </a:tblGrid>
              <a:tr h="1571210">
                <a:tc>
                  <a:txBody>
                    <a:bodyPr/>
                    <a:lstStyle/>
                    <a:p>
                      <a:pPr marL="0" marR="0">
                        <a:lnSpc>
                          <a:spcPct val="105000"/>
                        </a:lnSpc>
                        <a:spcBef>
                          <a:spcPts val="300"/>
                        </a:spcBef>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Theewaterskloof</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pt-PT"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Greater Brandvlei</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Eikenhof</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Kogelberg</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Ceres </a:t>
                      </a: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Koekedouw</a:t>
                      </a: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Rockview</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Stettynskloof</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Elandskloof</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Lakenvallei</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Poortjieskloof</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Keerom</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Roode</a:t>
                      </a: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Elsberg</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Bos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Arieskraal</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Kraaibosch</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Buffeljags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922085086"/>
                  </a:ext>
                </a:extLst>
              </a:tr>
              <a:tr h="328150">
                <a:tc>
                  <a:txBody>
                    <a:bodyPr/>
                    <a:lstStyle/>
                    <a:p>
                      <a:pPr marL="0" marR="0">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Position in IUA</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0469880"/>
                  </a:ext>
                </a:extLst>
              </a:tr>
              <a:tr h="328150">
                <a:tc>
                  <a:txBody>
                    <a:bodyPr/>
                    <a:lstStyle/>
                    <a:p>
                      <a:pPr marL="0" marR="0">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Concern for users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0.21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0.21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0.07</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75577"/>
                  </a:ext>
                </a:extLst>
              </a:tr>
              <a:tr h="328150">
                <a:tc>
                  <a:txBody>
                    <a:bodyPr/>
                    <a:lstStyle/>
                    <a:p>
                      <a:pPr marL="0" marR="0">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Concern for environment</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0.29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0.29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0.29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0.29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4308726"/>
                  </a:ext>
                </a:extLst>
              </a:tr>
              <a:tr h="407538">
                <a:tc>
                  <a:txBody>
                    <a:bodyPr/>
                    <a:lstStyle/>
                    <a:p>
                      <a:pPr marL="0" marR="0">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Management and practical considerations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0.12</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0899163"/>
                  </a:ext>
                </a:extLst>
              </a:tr>
              <a:tr h="328150">
                <a:tc>
                  <a:txBody>
                    <a:bodyPr/>
                    <a:lstStyle/>
                    <a:p>
                      <a:pPr marL="0" marR="0">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Total Prioritization Score</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2092338"/>
                  </a:ext>
                </a:extLst>
              </a:tr>
              <a:tr h="328150">
                <a:tc>
                  <a:txBody>
                    <a:bodyPr/>
                    <a:lstStyle/>
                    <a:p>
                      <a:pPr marL="0" marR="0">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Relative Priority Rating</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1.0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FC3"/>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B5D7"/>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1.0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7BB9"/>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2D6"/>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DED"/>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F"/>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EA"/>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7EA"/>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AEB"/>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AEB"/>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DED"/>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2"/>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197C7"/>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2"/>
                    </a:solidFill>
                  </a:tcPr>
                </a:tc>
                <a:tc>
                  <a:txBody>
                    <a:bodyPr/>
                    <a:lstStyle/>
                    <a:p>
                      <a:pPr marL="0" marR="0" algn="ctr">
                        <a:lnSpc>
                          <a:spcPct val="105000"/>
                        </a:lnSpc>
                        <a:spcBef>
                          <a:spcPts val="300"/>
                        </a:spcBef>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AEB"/>
                    </a:solidFill>
                  </a:tcPr>
                </a:tc>
                <a:extLst>
                  <a:ext uri="{0D108BD9-81ED-4DB2-BD59-A6C34878D82A}">
                    <a16:rowId xmlns:a16="http://schemas.microsoft.com/office/drawing/2014/main" xmlns="" val="431651472"/>
                  </a:ext>
                </a:extLst>
              </a:tr>
            </a:tbl>
          </a:graphicData>
        </a:graphic>
      </p:graphicFrame>
      <p:sp>
        <p:nvSpPr>
          <p:cNvPr id="7" name="TextBox 6">
            <a:extLst>
              <a:ext uri="{FF2B5EF4-FFF2-40B4-BE49-F238E27FC236}">
                <a16:creationId xmlns:a16="http://schemas.microsoft.com/office/drawing/2014/main" xmlns="" id="{377147A9-FDF0-4726-A00F-392F50082E87}"/>
              </a:ext>
            </a:extLst>
          </p:cNvPr>
          <p:cNvSpPr txBox="1"/>
          <p:nvPr/>
        </p:nvSpPr>
        <p:spPr>
          <a:xfrm>
            <a:off x="1743074" y="1321078"/>
            <a:ext cx="7229476" cy="461665"/>
          </a:xfrm>
          <a:prstGeom prst="rect">
            <a:avLst/>
          </a:prstGeom>
          <a:noFill/>
        </p:spPr>
        <p:txBody>
          <a:bodyPr wrap="square" rtlCol="0">
            <a:spAutoFit/>
          </a:bodyPr>
          <a:lstStyle/>
          <a:p>
            <a:r>
              <a:rPr lang="en-US" dirty="0"/>
              <a:t>Dams with “Priority Rating” ≥ 0.6 are prioritised </a:t>
            </a:r>
          </a:p>
        </p:txBody>
      </p:sp>
    </p:spTree>
    <p:extLst>
      <p:ext uri="{BB962C8B-B14F-4D97-AF65-F5344CB8AC3E}">
        <p14:creationId xmlns:p14="http://schemas.microsoft.com/office/powerpoint/2010/main" val="48182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584775"/>
          </a:xfrm>
          <a:noFill/>
        </p:spPr>
        <p:txBody>
          <a:bodyPr wrap="square">
            <a:spAutoFit/>
          </a:bodyPr>
          <a:lstStyle/>
          <a:p>
            <a:pPr algn="l"/>
            <a:r>
              <a:rPr lang="en-US" sz="3200" b="1" dirty="0">
                <a:solidFill>
                  <a:schemeClr val="bg2">
                    <a:lumMod val="25000"/>
                  </a:schemeClr>
                </a:solidFill>
                <a:latin typeface="+mn-lt"/>
                <a:ea typeface="ＭＳ Ｐゴシック" pitchFamily="34" charset="-128"/>
                <a:cs typeface="+mn-cs"/>
              </a:rPr>
              <a:t>Prioritised dams</a:t>
            </a:r>
          </a:p>
        </p:txBody>
      </p:sp>
      <p:sp>
        <p:nvSpPr>
          <p:cNvPr id="3" name="Content Placeholder 2"/>
          <p:cNvSpPr>
            <a:spLocks noGrp="1"/>
          </p:cNvSpPr>
          <p:nvPr>
            <p:ph idx="1"/>
          </p:nvPr>
        </p:nvSpPr>
        <p:spPr>
          <a:xfrm>
            <a:off x="1714499" y="1276351"/>
            <a:ext cx="7343775" cy="4876800"/>
          </a:xfrm>
        </p:spPr>
        <p:txBody>
          <a:bodyPr>
            <a:normAutofit/>
          </a:bodyPr>
          <a:lstStyle/>
          <a:p>
            <a:pPr marL="0" indent="0">
              <a:buNone/>
            </a:pPr>
            <a:r>
              <a:rPr lang="en-US" b="1" dirty="0" err="1"/>
              <a:t>Breede</a:t>
            </a:r>
            <a:r>
              <a:rPr lang="en-US" b="1" dirty="0"/>
              <a:t>-Overberg area</a:t>
            </a:r>
          </a:p>
          <a:p>
            <a:r>
              <a:rPr lang="en-US" sz="2800" dirty="0" err="1">
                <a:solidFill>
                  <a:srgbClr val="0070C0"/>
                </a:solidFill>
              </a:rPr>
              <a:t>Theewaterskloof</a:t>
            </a:r>
            <a:r>
              <a:rPr lang="en-US" sz="2800" dirty="0">
                <a:solidFill>
                  <a:srgbClr val="0070C0"/>
                </a:solidFill>
              </a:rPr>
              <a:t> Dam</a:t>
            </a:r>
          </a:p>
          <a:p>
            <a:r>
              <a:rPr lang="en-US" sz="2800" dirty="0">
                <a:solidFill>
                  <a:srgbClr val="0070C0"/>
                </a:solidFill>
              </a:rPr>
              <a:t>Greater </a:t>
            </a:r>
            <a:r>
              <a:rPr lang="en-US" sz="2800" dirty="0" err="1">
                <a:solidFill>
                  <a:srgbClr val="0070C0"/>
                </a:solidFill>
              </a:rPr>
              <a:t>Brandvlei</a:t>
            </a:r>
            <a:r>
              <a:rPr lang="en-US" sz="2800" dirty="0">
                <a:solidFill>
                  <a:srgbClr val="0070C0"/>
                </a:solidFill>
              </a:rPr>
              <a:t> Dam</a:t>
            </a:r>
          </a:p>
          <a:p>
            <a:r>
              <a:rPr lang="en-ZA" sz="2800" dirty="0">
                <a:solidFill>
                  <a:srgbClr val="0070C0"/>
                </a:solidFill>
              </a:rPr>
              <a:t>C</a:t>
            </a:r>
            <a:r>
              <a:rPr lang="en-US" sz="2800" dirty="0" err="1">
                <a:solidFill>
                  <a:srgbClr val="0070C0"/>
                </a:solidFill>
              </a:rPr>
              <a:t>eres-Koekedouw</a:t>
            </a:r>
            <a:r>
              <a:rPr lang="en-US" sz="2800" dirty="0">
                <a:solidFill>
                  <a:srgbClr val="0070C0"/>
                </a:solidFill>
              </a:rPr>
              <a:t> Dam</a:t>
            </a:r>
          </a:p>
          <a:p>
            <a:r>
              <a:rPr lang="en-ZA" sz="2800" dirty="0">
                <a:solidFill>
                  <a:srgbClr val="0070C0"/>
                </a:solidFill>
              </a:rPr>
              <a:t>K</a:t>
            </a:r>
            <a:r>
              <a:rPr lang="en-US" sz="2800" dirty="0" err="1">
                <a:solidFill>
                  <a:srgbClr val="0070C0"/>
                </a:solidFill>
              </a:rPr>
              <a:t>ogelberg</a:t>
            </a:r>
            <a:r>
              <a:rPr lang="en-US" sz="2800" dirty="0">
                <a:solidFill>
                  <a:srgbClr val="0070C0"/>
                </a:solidFill>
              </a:rPr>
              <a:t> Dam</a:t>
            </a:r>
          </a:p>
          <a:p>
            <a:r>
              <a:rPr lang="en-ZA" sz="2800" dirty="0">
                <a:solidFill>
                  <a:srgbClr val="0070C0"/>
                </a:solidFill>
              </a:rPr>
              <a:t>A</a:t>
            </a:r>
            <a:r>
              <a:rPr lang="en-US" sz="2800" dirty="0" err="1">
                <a:solidFill>
                  <a:srgbClr val="0070C0"/>
                </a:solidFill>
              </a:rPr>
              <a:t>rieskraal</a:t>
            </a:r>
            <a:r>
              <a:rPr lang="en-US" sz="2800" dirty="0">
                <a:solidFill>
                  <a:srgbClr val="0070C0"/>
                </a:solidFill>
              </a:rPr>
              <a:t> Dam</a:t>
            </a:r>
          </a:p>
          <a:p>
            <a:pPr marL="0" indent="0">
              <a:buNone/>
            </a:pPr>
            <a:r>
              <a:rPr lang="en-ZA" b="1" dirty="0" err="1"/>
              <a:t>Gouritz</a:t>
            </a:r>
            <a:r>
              <a:rPr lang="en-ZA" b="1" dirty="0"/>
              <a:t>-Coastal area</a:t>
            </a:r>
            <a:endParaRPr lang="en-US" b="1" dirty="0"/>
          </a:p>
          <a:p>
            <a:r>
              <a:rPr lang="en-ZA" sz="2800" dirty="0">
                <a:solidFill>
                  <a:srgbClr val="0070C0"/>
                </a:solidFill>
              </a:rPr>
              <a:t>S</a:t>
            </a:r>
            <a:r>
              <a:rPr lang="en-US" sz="2800" dirty="0" err="1">
                <a:solidFill>
                  <a:srgbClr val="0070C0"/>
                </a:solidFill>
              </a:rPr>
              <a:t>tompdrift</a:t>
            </a:r>
            <a:r>
              <a:rPr lang="en-US" sz="2800" dirty="0">
                <a:solidFill>
                  <a:srgbClr val="0070C0"/>
                </a:solidFill>
              </a:rPr>
              <a:t> Dam</a:t>
            </a:r>
          </a:p>
          <a:p>
            <a:r>
              <a:rPr lang="en-ZA" sz="2800" dirty="0">
                <a:solidFill>
                  <a:srgbClr val="0070C0"/>
                </a:solidFill>
              </a:rPr>
              <a:t>W</a:t>
            </a:r>
            <a:r>
              <a:rPr lang="en-US" sz="2800" dirty="0" err="1">
                <a:solidFill>
                  <a:srgbClr val="0070C0"/>
                </a:solidFill>
              </a:rPr>
              <a:t>olwedans</a:t>
            </a:r>
            <a:r>
              <a:rPr lang="en-US" sz="2800" dirty="0">
                <a:solidFill>
                  <a:srgbClr val="0070C0"/>
                </a:solidFill>
              </a:rPr>
              <a:t> Dam</a:t>
            </a:r>
          </a:p>
          <a:p>
            <a:endParaRPr lang="en-US" sz="2800" dirty="0">
              <a:solidFill>
                <a:srgbClr val="0070C0"/>
              </a:solidFill>
            </a:endParaRPr>
          </a:p>
          <a:p>
            <a:endParaRPr lang="en-ZA" sz="2800" dirty="0">
              <a:solidFill>
                <a:srgbClr val="0070C0"/>
              </a:solidFill>
            </a:endParaRPr>
          </a:p>
        </p:txBody>
      </p:sp>
    </p:spTree>
    <p:extLst>
      <p:ext uri="{BB962C8B-B14F-4D97-AF65-F5344CB8AC3E}">
        <p14:creationId xmlns:p14="http://schemas.microsoft.com/office/powerpoint/2010/main" val="1272537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A8E147D-BF6A-4D26-A4EF-7D4EA6528AC4}"/>
              </a:ext>
            </a:extLst>
          </p:cNvPr>
          <p:cNvPicPr/>
          <p:nvPr/>
        </p:nvPicPr>
        <p:blipFill rotWithShape="1">
          <a:blip r:embed="rId3" cstate="print">
            <a:extLst>
              <a:ext uri="{28A0092B-C50C-407E-A947-70E740481C1C}">
                <a14:useLocalDpi xmlns:a14="http://schemas.microsoft.com/office/drawing/2010/main" val="0"/>
              </a:ext>
            </a:extLst>
          </a:blip>
          <a:srcRect l="2209" t="16915" r="23758" b="10976"/>
          <a:stretch/>
        </p:blipFill>
        <p:spPr bwMode="auto">
          <a:xfrm>
            <a:off x="0" y="609600"/>
            <a:ext cx="9144000" cy="6248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2390775" y="36513"/>
            <a:ext cx="6296024"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High and low priority RUs</a:t>
            </a:r>
          </a:p>
        </p:txBody>
      </p:sp>
      <p:pic>
        <p:nvPicPr>
          <p:cNvPr id="7" name="Picture 6">
            <a:extLst>
              <a:ext uri="{FF2B5EF4-FFF2-40B4-BE49-F238E27FC236}">
                <a16:creationId xmlns:a16="http://schemas.microsoft.com/office/drawing/2014/main" xmlns="" id="{51805871-4D98-4781-95EE-D53AE70E1A5B}"/>
              </a:ext>
            </a:extLst>
          </p:cNvPr>
          <p:cNvPicPr/>
          <p:nvPr/>
        </p:nvPicPr>
        <p:blipFill rotWithShape="1">
          <a:blip r:embed="rId3" cstate="print">
            <a:extLst>
              <a:ext uri="{28A0092B-C50C-407E-A947-70E740481C1C}">
                <a14:useLocalDpi xmlns:a14="http://schemas.microsoft.com/office/drawing/2010/main" val="0"/>
              </a:ext>
            </a:extLst>
          </a:blip>
          <a:srcRect l="76289" t="3739" r="3476" b="74419"/>
          <a:stretch/>
        </p:blipFill>
        <p:spPr bwMode="auto">
          <a:xfrm>
            <a:off x="314325" y="735588"/>
            <a:ext cx="2143125" cy="197167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xmlns="" id="{76A39A13-97D4-488E-8372-614D844F6450}"/>
              </a:ext>
            </a:extLst>
          </p:cNvPr>
          <p:cNvSpPr/>
          <p:nvPr/>
        </p:nvSpPr>
        <p:spPr>
          <a:xfrm>
            <a:off x="8858250" y="504825"/>
            <a:ext cx="342900" cy="1095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139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Evaluation of RUs - method</a:t>
            </a:r>
          </a:p>
        </p:txBody>
      </p:sp>
      <p:sp>
        <p:nvSpPr>
          <p:cNvPr id="3" name="Content Placeholder 2"/>
          <p:cNvSpPr>
            <a:spLocks noGrp="1"/>
          </p:cNvSpPr>
          <p:nvPr>
            <p:ph idx="1"/>
          </p:nvPr>
        </p:nvSpPr>
        <p:spPr>
          <a:xfrm>
            <a:off x="1543050" y="1257300"/>
            <a:ext cx="7467600" cy="5086350"/>
          </a:xfrm>
        </p:spPr>
        <p:txBody>
          <a:bodyPr>
            <a:normAutofit/>
          </a:bodyPr>
          <a:lstStyle/>
          <a:p>
            <a:r>
              <a:rPr lang="en-ZA" sz="2800" dirty="0"/>
              <a:t>Customised DWS </a:t>
            </a:r>
            <a:r>
              <a:rPr lang="en-ZA" sz="2800" b="1" dirty="0">
                <a:solidFill>
                  <a:srgbClr val="00B0F0"/>
                </a:solidFill>
              </a:rPr>
              <a:t>RU Evaluation Tool </a:t>
            </a:r>
            <a:r>
              <a:rPr lang="en-ZA" sz="2800" dirty="0"/>
              <a:t>used to identify selected indicators </a:t>
            </a:r>
            <a:r>
              <a:rPr lang="en-ZA" sz="2800" i="1" dirty="0"/>
              <a:t>for prioritised RUs </a:t>
            </a:r>
            <a:r>
              <a:rPr lang="en-ZA" sz="2800" dirty="0"/>
              <a:t>for which RQOs (descriptive and numerical) will be written, by identifying:</a:t>
            </a:r>
          </a:p>
          <a:p>
            <a:pPr marL="2171700" lvl="1" indent="0">
              <a:spcAft>
                <a:spcPts val="300"/>
              </a:spcAft>
              <a:buNone/>
            </a:pPr>
            <a:r>
              <a:rPr lang="en-ZA" b="1" dirty="0">
                <a:solidFill>
                  <a:srgbClr val="0070C0"/>
                </a:solidFill>
                <a:effectLst>
                  <a:outerShdw blurRad="38100" dist="38100" dir="2700000" algn="tl">
                    <a:srgbClr val="000000">
                      <a:alpha val="43137"/>
                    </a:srgbClr>
                  </a:outerShdw>
                </a:effectLst>
              </a:rPr>
              <a:t>Components</a:t>
            </a:r>
          </a:p>
          <a:p>
            <a:pPr marL="2171700" lvl="1" indent="0">
              <a:buNone/>
            </a:pPr>
            <a:endParaRPr lang="en-ZA" dirty="0">
              <a:solidFill>
                <a:srgbClr val="0070C0"/>
              </a:solidFill>
            </a:endParaRPr>
          </a:p>
          <a:p>
            <a:pPr marL="2000250" lvl="1" indent="0">
              <a:spcAft>
                <a:spcPts val="300"/>
              </a:spcAft>
              <a:buNone/>
            </a:pPr>
            <a:r>
              <a:rPr lang="en-ZA" b="1" dirty="0">
                <a:solidFill>
                  <a:srgbClr val="0070C0"/>
                </a:solidFill>
                <a:effectLst>
                  <a:outerShdw blurRad="38100" dist="38100" dir="2700000" algn="tl">
                    <a:srgbClr val="000000">
                      <a:alpha val="43137"/>
                    </a:srgbClr>
                  </a:outerShdw>
                </a:effectLst>
              </a:rPr>
              <a:t>Sub-components</a:t>
            </a:r>
          </a:p>
          <a:p>
            <a:pPr marL="2171700" lvl="1" indent="0">
              <a:buNone/>
            </a:pPr>
            <a:endParaRPr lang="en-ZA" dirty="0"/>
          </a:p>
          <a:p>
            <a:pPr marL="2457450" lvl="1" indent="0">
              <a:buNone/>
            </a:pPr>
            <a:r>
              <a:rPr lang="en-ZA" b="1" dirty="0">
                <a:solidFill>
                  <a:srgbClr val="0070C0"/>
                </a:solidFill>
                <a:effectLst>
                  <a:outerShdw blurRad="38100" dist="38100" dir="2700000" algn="tl">
                    <a:srgbClr val="000000">
                      <a:alpha val="43137"/>
                    </a:srgbClr>
                  </a:outerShdw>
                </a:effectLst>
              </a:rPr>
              <a:t>Indicators</a:t>
            </a:r>
          </a:p>
          <a:p>
            <a:pPr lvl="2"/>
            <a:endParaRPr lang="en-ZA" dirty="0"/>
          </a:p>
        </p:txBody>
      </p:sp>
      <p:sp>
        <p:nvSpPr>
          <p:cNvPr id="4" name="Arrow: Down 3">
            <a:extLst>
              <a:ext uri="{FF2B5EF4-FFF2-40B4-BE49-F238E27FC236}">
                <a16:creationId xmlns:a16="http://schemas.microsoft.com/office/drawing/2014/main" xmlns="" id="{DDD62BA0-62CF-45B7-A6CB-F5BDDD23DADF}"/>
              </a:ext>
            </a:extLst>
          </p:cNvPr>
          <p:cNvSpPr/>
          <p:nvPr/>
        </p:nvSpPr>
        <p:spPr>
          <a:xfrm>
            <a:off x="4438650" y="3638550"/>
            <a:ext cx="733425"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xmlns="" id="{0CCCBF9D-C706-4036-A9AE-6BF85E85E966}"/>
              </a:ext>
            </a:extLst>
          </p:cNvPr>
          <p:cNvSpPr/>
          <p:nvPr/>
        </p:nvSpPr>
        <p:spPr>
          <a:xfrm>
            <a:off x="4433886" y="4657725"/>
            <a:ext cx="733425"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514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Evaluation of RUs - method</a:t>
            </a:r>
          </a:p>
        </p:txBody>
      </p:sp>
      <p:sp>
        <p:nvSpPr>
          <p:cNvPr id="8" name="TextBox 7">
            <a:extLst>
              <a:ext uri="{FF2B5EF4-FFF2-40B4-BE49-F238E27FC236}">
                <a16:creationId xmlns:a16="http://schemas.microsoft.com/office/drawing/2014/main" xmlns="" id="{9E668D36-7050-4BC6-8400-A92A6E49D0CD}"/>
              </a:ext>
            </a:extLst>
          </p:cNvPr>
          <p:cNvSpPr txBox="1"/>
          <p:nvPr/>
        </p:nvSpPr>
        <p:spPr>
          <a:xfrm>
            <a:off x="1733550" y="1041202"/>
            <a:ext cx="7162800" cy="5755422"/>
          </a:xfrm>
          <a:prstGeom prst="rect">
            <a:avLst/>
          </a:prstGeom>
          <a:noFill/>
        </p:spPr>
        <p:txBody>
          <a:bodyPr wrap="square" rtlCol="0">
            <a:spAutoFit/>
          </a:bodyPr>
          <a:lstStyle/>
          <a:p>
            <a:r>
              <a:rPr lang="en-US" sz="2000" dirty="0"/>
              <a:t>The </a:t>
            </a:r>
            <a:r>
              <a:rPr lang="en-US" sz="2000" b="1" dirty="0"/>
              <a:t>evaluation criteria </a:t>
            </a:r>
            <a:r>
              <a:rPr lang="en-US" sz="2000" dirty="0"/>
              <a:t>(applied in the </a:t>
            </a:r>
            <a:r>
              <a:rPr lang="en-US" sz="2000" b="1" dirty="0">
                <a:solidFill>
                  <a:srgbClr val="00B0F0"/>
                </a:solidFill>
              </a:rPr>
              <a:t>RU Evaluation Tool</a:t>
            </a:r>
            <a:r>
              <a:rPr lang="en-US" sz="2000" dirty="0"/>
              <a:t>) for each of the above indicators are:</a:t>
            </a:r>
          </a:p>
          <a:p>
            <a:endParaRPr lang="en-US" sz="1800" dirty="0"/>
          </a:p>
          <a:p>
            <a:pPr marL="285750" indent="-285750">
              <a:buFont typeface="Arial" panose="020B0604020202020204" pitchFamily="34" charset="0"/>
              <a:buChar char="•"/>
            </a:pPr>
            <a:r>
              <a:rPr lang="en-US" sz="2000" b="1" dirty="0">
                <a:solidFill>
                  <a:srgbClr val="0070C0"/>
                </a:solidFill>
              </a:rPr>
              <a:t>Cumulative level of impact</a:t>
            </a:r>
            <a:r>
              <a:rPr lang="en-US" sz="2000" dirty="0"/>
              <a:t>: This is the anticipated level of impact of current and future use/activities in the upstream catchments on the inflows to the dam and the quality, habitat and biota in the dam</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000" b="1" dirty="0">
                <a:solidFill>
                  <a:srgbClr val="0070C0"/>
                </a:solidFill>
              </a:rPr>
              <a:t>Protection of the Resource</a:t>
            </a:r>
            <a:r>
              <a:rPr lang="en-US" sz="2000" dirty="0"/>
              <a:t>: Rating of importance of components for the protection of the water resource, i.e. importance to releases of water for downstream EWRs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000" b="1" dirty="0">
                <a:solidFill>
                  <a:srgbClr val="0070C0"/>
                </a:solidFill>
              </a:rPr>
              <a:t>Water Resource Dependent Activities</a:t>
            </a:r>
            <a:r>
              <a:rPr lang="en-US" sz="2000" dirty="0"/>
              <a:t>: Rating of importance of components for protection of in-dam activities and releases of water for downstream use (irrigation, domestic/rural supply, etc.)</a:t>
            </a:r>
          </a:p>
          <a:p>
            <a:endParaRPr lang="en-US" sz="1000" dirty="0"/>
          </a:p>
          <a:p>
            <a:r>
              <a:rPr lang="en-US" sz="2000" b="1" i="1" dirty="0"/>
              <a:t>Components with importance scores of 0.5 and higher were selected</a:t>
            </a:r>
          </a:p>
          <a:p>
            <a:endParaRPr lang="en-US" sz="2000" dirty="0"/>
          </a:p>
        </p:txBody>
      </p:sp>
    </p:spTree>
    <p:extLst>
      <p:ext uri="{BB962C8B-B14F-4D97-AF65-F5344CB8AC3E}">
        <p14:creationId xmlns:p14="http://schemas.microsoft.com/office/powerpoint/2010/main" val="3641297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Evaluation of RUs - method</a:t>
            </a:r>
          </a:p>
        </p:txBody>
      </p:sp>
      <p:sp>
        <p:nvSpPr>
          <p:cNvPr id="3" name="Content Placeholder 2"/>
          <p:cNvSpPr>
            <a:spLocks noGrp="1"/>
          </p:cNvSpPr>
          <p:nvPr>
            <p:ph idx="1"/>
          </p:nvPr>
        </p:nvSpPr>
        <p:spPr>
          <a:xfrm>
            <a:off x="1543050" y="1019175"/>
            <a:ext cx="7467600" cy="5324475"/>
          </a:xfrm>
        </p:spPr>
        <p:txBody>
          <a:bodyPr>
            <a:normAutofit lnSpcReduction="10000"/>
          </a:bodyPr>
          <a:lstStyle/>
          <a:p>
            <a:pPr marL="0" indent="0">
              <a:spcBef>
                <a:spcPts val="0"/>
              </a:spcBef>
              <a:spcAft>
                <a:spcPts val="0"/>
              </a:spcAft>
              <a:buNone/>
            </a:pPr>
            <a:r>
              <a:rPr lang="en-ZA" b="1" i="1" dirty="0">
                <a:solidFill>
                  <a:schemeClr val="tx1">
                    <a:lumMod val="65000"/>
                    <a:lumOff val="35000"/>
                  </a:schemeClr>
                </a:solidFill>
              </a:rPr>
              <a:t>Examples of:</a:t>
            </a:r>
          </a:p>
          <a:p>
            <a:pPr marL="0" indent="0">
              <a:spcBef>
                <a:spcPts val="0"/>
              </a:spcBef>
              <a:spcAft>
                <a:spcPts val="600"/>
              </a:spcAft>
              <a:buNone/>
            </a:pPr>
            <a:r>
              <a:rPr lang="en-ZA" b="1" dirty="0"/>
              <a:t>Components-</a:t>
            </a:r>
            <a:r>
              <a:rPr lang="en-ZA" b="1" dirty="0">
                <a:solidFill>
                  <a:schemeClr val="accent6">
                    <a:lumMod val="75000"/>
                  </a:schemeClr>
                </a:solidFill>
              </a:rPr>
              <a:t>sub-components</a:t>
            </a:r>
            <a:r>
              <a:rPr lang="en-ZA" b="1" dirty="0"/>
              <a:t>-</a:t>
            </a:r>
            <a:r>
              <a:rPr lang="en-ZA" b="1" dirty="0">
                <a:solidFill>
                  <a:srgbClr val="0070C0"/>
                </a:solidFill>
              </a:rPr>
              <a:t>indicators</a:t>
            </a:r>
          </a:p>
          <a:p>
            <a:pPr marL="0" indent="0">
              <a:buNone/>
            </a:pPr>
            <a:r>
              <a:rPr lang="en-US" sz="2400" b="1" dirty="0"/>
              <a:t>Quantity</a:t>
            </a:r>
            <a:r>
              <a:rPr lang="en-US" sz="2400" dirty="0"/>
              <a:t>         </a:t>
            </a:r>
            <a:r>
              <a:rPr lang="en-US" sz="2400" b="1" dirty="0">
                <a:solidFill>
                  <a:schemeClr val="accent6">
                    <a:lumMod val="75000"/>
                  </a:schemeClr>
                </a:solidFill>
              </a:rPr>
              <a:t>low/high/maintenance flows</a:t>
            </a:r>
            <a:r>
              <a:rPr lang="en-US" sz="2400" dirty="0"/>
              <a:t>,</a:t>
            </a:r>
            <a:r>
              <a:rPr lang="en-US" sz="2400" b="1" dirty="0">
                <a:solidFill>
                  <a:schemeClr val="accent6">
                    <a:lumMod val="75000"/>
                  </a:schemeClr>
                </a:solidFill>
              </a:rPr>
              <a:t> dam level</a:t>
            </a:r>
          </a:p>
          <a:p>
            <a:pPr marL="1714500" indent="0">
              <a:buNone/>
            </a:pPr>
            <a:r>
              <a:rPr lang="en-US" sz="2000" b="1" dirty="0">
                <a:solidFill>
                  <a:srgbClr val="0070C0"/>
                </a:solidFill>
              </a:rPr>
              <a:t>EWR</a:t>
            </a:r>
            <a:endParaRPr lang="en-US" sz="2400" b="1" dirty="0">
              <a:solidFill>
                <a:srgbClr val="0070C0"/>
              </a:solidFill>
            </a:endParaRPr>
          </a:p>
          <a:p>
            <a:pPr marL="1714500" indent="-1714500">
              <a:buNone/>
            </a:pPr>
            <a:r>
              <a:rPr lang="en-US" sz="2400" b="1" dirty="0"/>
              <a:t>Quality</a:t>
            </a:r>
            <a:r>
              <a:rPr lang="en-US" sz="2400" dirty="0"/>
              <a:t>           </a:t>
            </a:r>
            <a:r>
              <a:rPr lang="en-US" sz="2400" b="1" dirty="0">
                <a:solidFill>
                  <a:schemeClr val="accent6">
                    <a:lumMod val="75000"/>
                  </a:schemeClr>
                </a:solidFill>
              </a:rPr>
              <a:t>nutrients</a:t>
            </a:r>
            <a:r>
              <a:rPr lang="en-US" sz="2400" dirty="0"/>
              <a:t>, </a:t>
            </a:r>
            <a:r>
              <a:rPr lang="en-US" sz="2400" b="1" dirty="0">
                <a:solidFill>
                  <a:schemeClr val="accent6">
                    <a:lumMod val="75000"/>
                  </a:schemeClr>
                </a:solidFill>
              </a:rPr>
              <a:t>salts</a:t>
            </a:r>
            <a:r>
              <a:rPr lang="en-US" sz="2400" dirty="0"/>
              <a:t>, </a:t>
            </a:r>
            <a:r>
              <a:rPr lang="en-US" sz="2400" b="1" dirty="0">
                <a:solidFill>
                  <a:schemeClr val="accent6">
                    <a:lumMod val="75000"/>
                  </a:schemeClr>
                </a:solidFill>
              </a:rPr>
              <a:t>system variables</a:t>
            </a:r>
            <a:r>
              <a:rPr lang="en-US" sz="2400" dirty="0"/>
              <a:t>, </a:t>
            </a:r>
            <a:r>
              <a:rPr lang="en-US" sz="2400" b="1" dirty="0">
                <a:solidFill>
                  <a:schemeClr val="accent6">
                    <a:lumMod val="75000"/>
                  </a:schemeClr>
                </a:solidFill>
              </a:rPr>
              <a:t>toxics</a:t>
            </a:r>
            <a:r>
              <a:rPr lang="en-US" sz="2400" dirty="0"/>
              <a:t>, </a:t>
            </a:r>
            <a:r>
              <a:rPr lang="en-US" sz="2400" b="1" dirty="0">
                <a:solidFill>
                  <a:schemeClr val="accent6">
                    <a:lumMod val="75000"/>
                  </a:schemeClr>
                </a:solidFill>
              </a:rPr>
              <a:t>pathogens</a:t>
            </a:r>
          </a:p>
          <a:p>
            <a:pPr marL="1714500" indent="0">
              <a:buNone/>
            </a:pPr>
            <a:r>
              <a:rPr lang="en-US" sz="2000" b="1" dirty="0">
                <a:solidFill>
                  <a:srgbClr val="0070C0"/>
                </a:solidFill>
              </a:rPr>
              <a:t>Ortho-phosphate, nitrogen, ammonium, EC</a:t>
            </a:r>
          </a:p>
          <a:p>
            <a:pPr marL="0" indent="0">
              <a:buNone/>
            </a:pPr>
            <a:r>
              <a:rPr lang="en-US" sz="2400" b="1" dirty="0"/>
              <a:t>Habitat</a:t>
            </a:r>
            <a:r>
              <a:rPr lang="en-US" sz="2400" dirty="0"/>
              <a:t>           </a:t>
            </a:r>
            <a:r>
              <a:rPr lang="en-US" sz="2400" b="1" dirty="0">
                <a:solidFill>
                  <a:schemeClr val="accent6">
                    <a:lumMod val="75000"/>
                  </a:schemeClr>
                </a:solidFill>
              </a:rPr>
              <a:t>riparian habitat</a:t>
            </a:r>
            <a:r>
              <a:rPr lang="en-US" sz="2400" dirty="0"/>
              <a:t>, </a:t>
            </a:r>
            <a:r>
              <a:rPr lang="en-US" sz="2400" b="1" dirty="0">
                <a:solidFill>
                  <a:schemeClr val="accent6">
                    <a:lumMod val="75000"/>
                  </a:schemeClr>
                </a:solidFill>
              </a:rPr>
              <a:t>in-dam habitat</a:t>
            </a:r>
          </a:p>
          <a:p>
            <a:pPr marL="1714500" indent="0">
              <a:buNone/>
            </a:pPr>
            <a:r>
              <a:rPr lang="en-ZA" sz="2000" b="1" dirty="0">
                <a:solidFill>
                  <a:srgbClr val="0070C0"/>
                </a:solidFill>
              </a:rPr>
              <a:t>None selected for dams</a:t>
            </a:r>
            <a:endParaRPr lang="en-US" sz="2000" b="1" dirty="0">
              <a:solidFill>
                <a:srgbClr val="0070C0"/>
              </a:solidFill>
            </a:endParaRPr>
          </a:p>
          <a:p>
            <a:pPr marL="0" indent="0">
              <a:buNone/>
            </a:pPr>
            <a:r>
              <a:rPr lang="en-US" sz="2400" b="1" dirty="0"/>
              <a:t>Biota</a:t>
            </a:r>
            <a:r>
              <a:rPr lang="en-US" sz="2400" dirty="0"/>
              <a:t>               </a:t>
            </a:r>
            <a:r>
              <a:rPr lang="en-US" sz="2400" b="1" dirty="0">
                <a:solidFill>
                  <a:schemeClr val="accent6">
                    <a:lumMod val="75000"/>
                  </a:schemeClr>
                </a:solidFill>
              </a:rPr>
              <a:t>fish</a:t>
            </a:r>
            <a:r>
              <a:rPr lang="en-US" sz="2400" dirty="0"/>
              <a:t>,</a:t>
            </a:r>
            <a:r>
              <a:rPr lang="en-US" sz="2400" b="1" dirty="0">
                <a:solidFill>
                  <a:schemeClr val="accent6">
                    <a:lumMod val="75000"/>
                  </a:schemeClr>
                </a:solidFill>
              </a:rPr>
              <a:t> phytoplankton</a:t>
            </a:r>
          </a:p>
          <a:p>
            <a:pPr marL="1714500" indent="0">
              <a:buNone/>
            </a:pPr>
            <a:r>
              <a:rPr lang="en-US" sz="2000" b="1" dirty="0">
                <a:solidFill>
                  <a:srgbClr val="0070C0"/>
                </a:solidFill>
              </a:rPr>
              <a:t>Index of Reservoir Habitat Impairment (IRHI) by Miranda and Hunt (2011), fish health evaluation, chlorophyll a</a:t>
            </a:r>
            <a:endParaRPr lang="en-ZA" sz="2000" b="1" dirty="0">
              <a:solidFill>
                <a:srgbClr val="0070C0"/>
              </a:solidFill>
            </a:endParaRPr>
          </a:p>
        </p:txBody>
      </p:sp>
      <p:sp>
        <p:nvSpPr>
          <p:cNvPr id="4" name="Arrow: Right 3">
            <a:extLst>
              <a:ext uri="{FF2B5EF4-FFF2-40B4-BE49-F238E27FC236}">
                <a16:creationId xmlns:a16="http://schemas.microsoft.com/office/drawing/2014/main" xmlns="" id="{44943D00-6836-4ED7-8D09-05EE5A9A9026}"/>
              </a:ext>
            </a:extLst>
          </p:cNvPr>
          <p:cNvSpPr/>
          <p:nvPr/>
        </p:nvSpPr>
        <p:spPr>
          <a:xfrm>
            <a:off x="2876550" y="2157899"/>
            <a:ext cx="285750" cy="219075"/>
          </a:xfrm>
          <a:prstGeom prst="rightArrow">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xmlns="" id="{BF29CA0A-97D9-4A28-979C-996F4C376C95}"/>
              </a:ext>
            </a:extLst>
          </p:cNvPr>
          <p:cNvSpPr/>
          <p:nvPr/>
        </p:nvSpPr>
        <p:spPr>
          <a:xfrm>
            <a:off x="2895600" y="2943710"/>
            <a:ext cx="285750" cy="219075"/>
          </a:xfrm>
          <a:prstGeom prst="rightArrow">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xmlns="" id="{7037E7A1-89C5-4566-B3F6-44F9E3FD51B4}"/>
              </a:ext>
            </a:extLst>
          </p:cNvPr>
          <p:cNvSpPr/>
          <p:nvPr/>
        </p:nvSpPr>
        <p:spPr>
          <a:xfrm>
            <a:off x="2872248" y="3948596"/>
            <a:ext cx="285750" cy="219075"/>
          </a:xfrm>
          <a:prstGeom prst="rightArrow">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xmlns="" id="{834D494C-7620-4C8F-BD74-1DBC98E29B75}"/>
              </a:ext>
            </a:extLst>
          </p:cNvPr>
          <p:cNvSpPr/>
          <p:nvPr/>
        </p:nvSpPr>
        <p:spPr>
          <a:xfrm>
            <a:off x="2853194" y="4694303"/>
            <a:ext cx="285750" cy="219075"/>
          </a:xfrm>
          <a:prstGeom prst="rightArrow">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Arrow: Curved Left 9">
            <a:extLst>
              <a:ext uri="{FF2B5EF4-FFF2-40B4-BE49-F238E27FC236}">
                <a16:creationId xmlns:a16="http://schemas.microsoft.com/office/drawing/2014/main" xmlns="" id="{CBC3B76B-63B9-4752-990B-F888A02B3AB7}"/>
              </a:ext>
            </a:extLst>
          </p:cNvPr>
          <p:cNvSpPr/>
          <p:nvPr/>
        </p:nvSpPr>
        <p:spPr>
          <a:xfrm>
            <a:off x="8429624" y="2290761"/>
            <a:ext cx="257175" cy="314326"/>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Arrow: Curved Left 10">
            <a:extLst>
              <a:ext uri="{FF2B5EF4-FFF2-40B4-BE49-F238E27FC236}">
                <a16:creationId xmlns:a16="http://schemas.microsoft.com/office/drawing/2014/main" xmlns="" id="{DC342617-63DE-46BE-9551-D6840C834C07}"/>
              </a:ext>
            </a:extLst>
          </p:cNvPr>
          <p:cNvSpPr/>
          <p:nvPr/>
        </p:nvSpPr>
        <p:spPr>
          <a:xfrm>
            <a:off x="7348536" y="4010508"/>
            <a:ext cx="257175" cy="314326"/>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Arrow: Curved Left 11">
            <a:extLst>
              <a:ext uri="{FF2B5EF4-FFF2-40B4-BE49-F238E27FC236}">
                <a16:creationId xmlns:a16="http://schemas.microsoft.com/office/drawing/2014/main" xmlns="" id="{40A6A140-ABFD-4A21-A715-C9406552B419}"/>
              </a:ext>
            </a:extLst>
          </p:cNvPr>
          <p:cNvSpPr/>
          <p:nvPr/>
        </p:nvSpPr>
        <p:spPr>
          <a:xfrm>
            <a:off x="4742221" y="3212530"/>
            <a:ext cx="257175" cy="314326"/>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Arrow: Curved Left 12">
            <a:extLst>
              <a:ext uri="{FF2B5EF4-FFF2-40B4-BE49-F238E27FC236}">
                <a16:creationId xmlns:a16="http://schemas.microsoft.com/office/drawing/2014/main" xmlns="" id="{654133A6-461D-4BAE-B533-CC04493ADA1B}"/>
              </a:ext>
            </a:extLst>
          </p:cNvPr>
          <p:cNvSpPr/>
          <p:nvPr/>
        </p:nvSpPr>
        <p:spPr>
          <a:xfrm>
            <a:off x="5874772" y="4723793"/>
            <a:ext cx="257175" cy="314326"/>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80029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391400" cy="892552"/>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EXAMPLE: </a:t>
            </a:r>
            <a:r>
              <a:rPr lang="en-ZA" sz="3200" b="1" dirty="0" err="1">
                <a:solidFill>
                  <a:schemeClr val="bg2">
                    <a:lumMod val="25000"/>
                  </a:schemeClr>
                </a:solidFill>
                <a:latin typeface="+mn-lt"/>
                <a:ea typeface="ＭＳ Ｐゴシック" pitchFamily="34" charset="-128"/>
                <a:cs typeface="+mn-cs"/>
              </a:rPr>
              <a:t>Theewaterskloof</a:t>
            </a:r>
            <a:r>
              <a:rPr lang="en-ZA" sz="3200" b="1" dirty="0">
                <a:solidFill>
                  <a:schemeClr val="bg2">
                    <a:lumMod val="25000"/>
                  </a:schemeClr>
                </a:solidFill>
                <a:latin typeface="+mn-lt"/>
                <a:ea typeface="ＭＳ Ｐゴシック" pitchFamily="34" charset="-128"/>
                <a:cs typeface="+mn-cs"/>
              </a:rPr>
              <a:t> Dam</a:t>
            </a:r>
            <a:br>
              <a:rPr lang="en-ZA" sz="3200" b="1" dirty="0">
                <a:solidFill>
                  <a:schemeClr val="bg2">
                    <a:lumMod val="25000"/>
                  </a:schemeClr>
                </a:solidFill>
                <a:latin typeface="+mn-lt"/>
                <a:ea typeface="ＭＳ Ｐゴシック" pitchFamily="34" charset="-128"/>
                <a:cs typeface="+mn-cs"/>
              </a:rPr>
            </a:br>
            <a:r>
              <a:rPr lang="en-ZA" sz="2000" b="1" dirty="0">
                <a:solidFill>
                  <a:schemeClr val="bg2">
                    <a:lumMod val="25000"/>
                  </a:schemeClr>
                </a:solidFill>
                <a:latin typeface="+mn-lt"/>
                <a:ea typeface="ＭＳ Ｐゴシック" pitchFamily="34" charset="-128"/>
                <a:cs typeface="+mn-cs"/>
              </a:rPr>
              <a:t>(IUA B4 </a:t>
            </a:r>
            <a:r>
              <a:rPr lang="en-ZA" sz="2000" b="1" dirty="0" err="1">
                <a:solidFill>
                  <a:schemeClr val="bg2">
                    <a:lumMod val="25000"/>
                  </a:schemeClr>
                </a:solidFill>
                <a:latin typeface="+mn-lt"/>
                <a:ea typeface="ＭＳ Ｐゴシック" pitchFamily="34" charset="-128"/>
                <a:cs typeface="+mn-cs"/>
              </a:rPr>
              <a:t>Riviersonderend</a:t>
            </a:r>
            <a:r>
              <a:rPr lang="en-ZA" sz="2000" b="1" dirty="0">
                <a:solidFill>
                  <a:schemeClr val="bg2">
                    <a:lumMod val="25000"/>
                  </a:schemeClr>
                </a:solidFill>
                <a:latin typeface="+mn-lt"/>
                <a:ea typeface="ＭＳ Ｐゴシック" pitchFamily="34" charset="-128"/>
                <a:cs typeface="+mn-cs"/>
              </a:rPr>
              <a:t> </a:t>
            </a:r>
            <a:r>
              <a:rPr lang="en-ZA" sz="2000" b="1" dirty="0" err="1">
                <a:solidFill>
                  <a:schemeClr val="bg2">
                    <a:lumMod val="25000"/>
                  </a:schemeClr>
                </a:solidFill>
                <a:latin typeface="+mn-lt"/>
                <a:ea typeface="ＭＳ Ｐゴシック" pitchFamily="34" charset="-128"/>
                <a:cs typeface="+mn-cs"/>
              </a:rPr>
              <a:t>Theewaterskloof</a:t>
            </a:r>
            <a:r>
              <a:rPr lang="en-ZA" sz="2000" b="1" dirty="0">
                <a:solidFill>
                  <a:schemeClr val="bg2">
                    <a:lumMod val="25000"/>
                  </a:schemeClr>
                </a:solidFill>
                <a:latin typeface="+mn-lt"/>
                <a:ea typeface="ＭＳ Ｐゴシック" pitchFamily="34" charset="-128"/>
                <a:cs typeface="+mn-cs"/>
              </a:rPr>
              <a:t>)</a:t>
            </a:r>
            <a:endParaRPr lang="en-ZA" sz="3200" b="1" dirty="0">
              <a:solidFill>
                <a:schemeClr val="bg2">
                  <a:lumMod val="25000"/>
                </a:schemeClr>
              </a:solidFill>
              <a:latin typeface="+mn-lt"/>
              <a:ea typeface="ＭＳ Ｐゴシック" pitchFamily="34" charset="-128"/>
              <a:cs typeface="+mn-cs"/>
            </a:endParaRPr>
          </a:p>
        </p:txBody>
      </p:sp>
      <p:sp>
        <p:nvSpPr>
          <p:cNvPr id="3" name="Content Placeholder 2"/>
          <p:cNvSpPr>
            <a:spLocks noGrp="1"/>
          </p:cNvSpPr>
          <p:nvPr>
            <p:ph idx="1"/>
          </p:nvPr>
        </p:nvSpPr>
        <p:spPr>
          <a:xfrm>
            <a:off x="1752600" y="1419225"/>
            <a:ext cx="6934200" cy="4525963"/>
          </a:xfrm>
        </p:spPr>
        <p:txBody>
          <a:bodyPr/>
          <a:lstStyle/>
          <a:p>
            <a:r>
              <a:rPr lang="en-US" sz="2400" dirty="0"/>
              <a:t>Largest dam in the Western Cape Province and main supply dam to the WCWSS. Significant transfers and supply for irrigation, urban and industrial use. </a:t>
            </a:r>
          </a:p>
          <a:p>
            <a:r>
              <a:rPr lang="en-US" sz="2400" dirty="0"/>
              <a:t>There are small upstream farm dams. </a:t>
            </a:r>
          </a:p>
          <a:p>
            <a:r>
              <a:rPr lang="en-US" sz="2400" dirty="0"/>
              <a:t>Releases are currently made for irrigation, urban, industrial and urban use from the dam into the river.</a:t>
            </a:r>
          </a:p>
          <a:p>
            <a:pPr marL="0" indent="0">
              <a:buNone/>
            </a:pPr>
            <a:endParaRPr lang="en-ZA" sz="2400" dirty="0"/>
          </a:p>
        </p:txBody>
      </p:sp>
    </p:spTree>
    <p:extLst>
      <p:ext uri="{BB962C8B-B14F-4D97-AF65-F5344CB8AC3E}">
        <p14:creationId xmlns:p14="http://schemas.microsoft.com/office/powerpoint/2010/main" val="1695373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urecon.info\shares\ZACPT\Projects\Projects\112722   Breede-Gouritz WR Classes &amp; RQOs\03 Prj Del\15 GIS\2018_jpg\A5_prioritisation_perIUA\A5_br_prioritisationPerIUA_Riviersonderend Theewaters_1.jpg">
            <a:extLst>
              <a:ext uri="{FF2B5EF4-FFF2-40B4-BE49-F238E27FC236}">
                <a16:creationId xmlns:a16="http://schemas.microsoft.com/office/drawing/2014/main" xmlns="" id="{CFC48084-A511-443A-B4DE-1878AACCE3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17509"/>
            <a:ext cx="9144000" cy="6440491"/>
          </a:xfrm>
          <a:prstGeom prst="rect">
            <a:avLst/>
          </a:prstGeom>
          <a:noFill/>
          <a:ln>
            <a:noFill/>
          </a:ln>
        </p:spPr>
      </p:pic>
      <p:sp>
        <p:nvSpPr>
          <p:cNvPr id="2" name="Title 1">
            <a:extLst>
              <a:ext uri="{FF2B5EF4-FFF2-40B4-BE49-F238E27FC236}">
                <a16:creationId xmlns:a16="http://schemas.microsoft.com/office/drawing/2014/main" xmlns="" id="{7D60D50D-1FE7-4DE9-8B02-FD3312D5D9CB}"/>
              </a:ext>
            </a:extLst>
          </p:cNvPr>
          <p:cNvSpPr>
            <a:spLocks noGrp="1"/>
          </p:cNvSpPr>
          <p:nvPr>
            <p:ph type="title"/>
          </p:nvPr>
        </p:nvSpPr>
        <p:spPr>
          <a:xfrm>
            <a:off x="481781" y="77993"/>
            <a:ext cx="8465573" cy="561104"/>
          </a:xfrm>
          <a:solidFill>
            <a:schemeClr val="bg1"/>
          </a:solidFill>
        </p:spPr>
        <p:txBody>
          <a:bodyPr/>
          <a:lstStyle/>
          <a:p>
            <a:pPr algn="l"/>
            <a:r>
              <a:rPr lang="en-ZA" sz="3200" b="1" dirty="0" err="1">
                <a:solidFill>
                  <a:srgbClr val="EEECE1">
                    <a:lumMod val="25000"/>
                  </a:srgbClr>
                </a:solidFill>
                <a:ea typeface="ＭＳ Ｐゴシック" pitchFamily="34" charset="-128"/>
                <a:cs typeface="+mn-cs"/>
              </a:rPr>
              <a:t>Theewaterskloof</a:t>
            </a:r>
            <a:r>
              <a:rPr lang="en-ZA" sz="3200" b="1" dirty="0">
                <a:solidFill>
                  <a:srgbClr val="EEECE1">
                    <a:lumMod val="25000"/>
                  </a:srgbClr>
                </a:solidFill>
                <a:ea typeface="ＭＳ Ｐゴシック" pitchFamily="34" charset="-128"/>
                <a:cs typeface="+mn-cs"/>
              </a:rPr>
              <a:t> Dam </a:t>
            </a:r>
            <a:r>
              <a:rPr lang="en-ZA" sz="2000" b="1" dirty="0">
                <a:solidFill>
                  <a:srgbClr val="EEECE1">
                    <a:lumMod val="25000"/>
                  </a:srgbClr>
                </a:solidFill>
                <a:ea typeface="ＭＳ Ｐゴシック" pitchFamily="34" charset="-128"/>
                <a:cs typeface="+mn-cs"/>
              </a:rPr>
              <a:t>(IUA B4 </a:t>
            </a:r>
            <a:r>
              <a:rPr lang="en-ZA" sz="2000" b="1" dirty="0" err="1">
                <a:solidFill>
                  <a:srgbClr val="EEECE1">
                    <a:lumMod val="25000"/>
                  </a:srgbClr>
                </a:solidFill>
                <a:ea typeface="ＭＳ Ｐゴシック" pitchFamily="34" charset="-128"/>
                <a:cs typeface="+mn-cs"/>
              </a:rPr>
              <a:t>Riviersonderend</a:t>
            </a:r>
            <a:r>
              <a:rPr lang="en-ZA" sz="2000" b="1" dirty="0">
                <a:solidFill>
                  <a:srgbClr val="EEECE1">
                    <a:lumMod val="25000"/>
                  </a:srgbClr>
                </a:solidFill>
                <a:ea typeface="ＭＳ Ｐゴシック" pitchFamily="34" charset="-128"/>
                <a:cs typeface="+mn-cs"/>
              </a:rPr>
              <a:t> </a:t>
            </a:r>
            <a:r>
              <a:rPr lang="en-ZA" sz="2000" b="1" dirty="0" err="1">
                <a:solidFill>
                  <a:srgbClr val="EEECE1">
                    <a:lumMod val="25000"/>
                  </a:srgbClr>
                </a:solidFill>
                <a:ea typeface="ＭＳ Ｐゴシック" pitchFamily="34" charset="-128"/>
                <a:cs typeface="+mn-cs"/>
              </a:rPr>
              <a:t>Theewaters</a:t>
            </a:r>
            <a:r>
              <a:rPr lang="en-ZA" sz="2000" b="1" dirty="0">
                <a:solidFill>
                  <a:srgbClr val="EEECE1">
                    <a:lumMod val="25000"/>
                  </a:srgbClr>
                </a:solidFill>
                <a:ea typeface="ＭＳ Ｐゴシック" pitchFamily="34" charset="-128"/>
                <a:cs typeface="+mn-cs"/>
              </a:rPr>
              <a:t>)</a:t>
            </a:r>
            <a:endParaRPr lang="en-ZA" dirty="0"/>
          </a:p>
        </p:txBody>
      </p:sp>
    </p:spTree>
    <p:extLst>
      <p:ext uri="{BB962C8B-B14F-4D97-AF65-F5344CB8AC3E}">
        <p14:creationId xmlns:p14="http://schemas.microsoft.com/office/powerpoint/2010/main" val="323581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9339" y="1847025"/>
            <a:ext cx="7178040" cy="3639375"/>
          </a:xfrm>
        </p:spPr>
        <p:txBody>
          <a:bodyPr/>
          <a:lstStyle/>
          <a:p>
            <a:r>
              <a:rPr lang="en-ZA" sz="2800" dirty="0"/>
              <a:t>Provide overview of:</a:t>
            </a:r>
          </a:p>
          <a:p>
            <a:pPr lvl="1"/>
            <a:r>
              <a:rPr lang="en-ZA" sz="2600" dirty="0">
                <a:solidFill>
                  <a:srgbClr val="0070C0"/>
                </a:solidFill>
              </a:rPr>
              <a:t>Study progress to date</a:t>
            </a:r>
          </a:p>
          <a:p>
            <a:pPr lvl="1"/>
            <a:r>
              <a:rPr lang="en-ZA" sz="2600" dirty="0">
                <a:solidFill>
                  <a:srgbClr val="0070C0"/>
                </a:solidFill>
              </a:rPr>
              <a:t>Approach followed to determine RQOs</a:t>
            </a:r>
          </a:p>
          <a:p>
            <a:r>
              <a:rPr lang="en-ZA" sz="2800" dirty="0"/>
              <a:t>Present and workshop RQO findings:</a:t>
            </a:r>
          </a:p>
          <a:p>
            <a:pPr lvl="1"/>
            <a:r>
              <a:rPr lang="en-ZA" sz="2600" dirty="0">
                <a:solidFill>
                  <a:srgbClr val="0070C0"/>
                </a:solidFill>
              </a:rPr>
              <a:t>Prioritisation of Resource Units (RUs)</a:t>
            </a:r>
          </a:p>
          <a:p>
            <a:pPr lvl="1"/>
            <a:r>
              <a:rPr lang="en-ZA" sz="2600" dirty="0">
                <a:solidFill>
                  <a:srgbClr val="0070C0"/>
                </a:solidFill>
              </a:rPr>
              <a:t>Evaluation of Resource Units (prioritised RUs)</a:t>
            </a:r>
          </a:p>
          <a:p>
            <a:pPr lvl="1"/>
            <a:r>
              <a:rPr lang="en-ZA" sz="2600" dirty="0">
                <a:solidFill>
                  <a:srgbClr val="0070C0"/>
                </a:solidFill>
              </a:rPr>
              <a:t>RQOs for Resource Units (prioritised RUs)</a:t>
            </a:r>
          </a:p>
        </p:txBody>
      </p:sp>
      <p:sp>
        <p:nvSpPr>
          <p:cNvPr id="5" name="TextBox 4"/>
          <p:cNvSpPr txBox="1"/>
          <p:nvPr/>
        </p:nvSpPr>
        <p:spPr bwMode="auto">
          <a:xfrm>
            <a:off x="1661744" y="502448"/>
            <a:ext cx="6335712" cy="584775"/>
          </a:xfrm>
          <a:prstGeom prst="rect">
            <a:avLst/>
          </a:prstGeom>
          <a:noFill/>
        </p:spPr>
        <p:txBody>
          <a:bodyPr wrap="square">
            <a:spAutoFit/>
          </a:bodyPr>
          <a:lstStyle/>
          <a:p>
            <a:pPr>
              <a:defRPr/>
            </a:pPr>
            <a:r>
              <a:rPr lang="en-US" sz="3200" b="1" dirty="0">
                <a:solidFill>
                  <a:schemeClr val="bg2">
                    <a:lumMod val="25000"/>
                  </a:schemeClr>
                </a:solidFill>
                <a:latin typeface="+mn-lt"/>
                <a:ea typeface="ＭＳ Ｐゴシック" pitchFamily="34" charset="-128"/>
              </a:rPr>
              <a:t>Objectives of the TTG Meeting</a:t>
            </a:r>
          </a:p>
        </p:txBody>
      </p:sp>
    </p:spTree>
    <p:extLst>
      <p:ext uri="{BB962C8B-B14F-4D97-AF65-F5344CB8AC3E}">
        <p14:creationId xmlns:p14="http://schemas.microsoft.com/office/powerpoint/2010/main" val="1835328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606" y="91758"/>
            <a:ext cx="7656394" cy="584775"/>
          </a:xfrm>
          <a:noFill/>
        </p:spPr>
        <p:txBody>
          <a:bodyPr wrap="square">
            <a:spAutoFit/>
          </a:bodyPr>
          <a:lstStyle/>
          <a:p>
            <a:pPr algn="l"/>
            <a:r>
              <a:rPr lang="en-ZA" sz="3200" b="1" dirty="0" err="1">
                <a:solidFill>
                  <a:schemeClr val="bg2">
                    <a:lumMod val="25000"/>
                  </a:schemeClr>
                </a:solidFill>
                <a:latin typeface="+mn-lt"/>
                <a:ea typeface="ＭＳ Ｐゴシック" pitchFamily="34" charset="-128"/>
                <a:cs typeface="+mn-cs"/>
              </a:rPr>
              <a:t>Theewaterskloof</a:t>
            </a:r>
            <a:r>
              <a:rPr lang="en-ZA" sz="3200" b="1" dirty="0">
                <a:solidFill>
                  <a:schemeClr val="bg2">
                    <a:lumMod val="25000"/>
                  </a:schemeClr>
                </a:solidFill>
                <a:latin typeface="+mn-lt"/>
                <a:ea typeface="ＭＳ Ｐゴシック" pitchFamily="34" charset="-128"/>
                <a:cs typeface="+mn-cs"/>
              </a:rPr>
              <a:t> Dam </a:t>
            </a:r>
            <a:r>
              <a:rPr lang="en-ZA" sz="1600" b="1" dirty="0">
                <a:solidFill>
                  <a:schemeClr val="tx1">
                    <a:lumMod val="65000"/>
                    <a:lumOff val="35000"/>
                  </a:schemeClr>
                </a:solidFill>
                <a:latin typeface="+mn-lt"/>
                <a:ea typeface="ＭＳ Ｐゴシック" pitchFamily="34" charset="-128"/>
                <a:cs typeface="+mn-cs"/>
              </a:rPr>
              <a:t>(IUA B4 </a:t>
            </a:r>
            <a:r>
              <a:rPr lang="en-ZA" sz="1600" b="1" dirty="0" err="1">
                <a:solidFill>
                  <a:schemeClr val="tx1">
                    <a:lumMod val="65000"/>
                    <a:lumOff val="35000"/>
                  </a:schemeClr>
                </a:solidFill>
                <a:latin typeface="+mn-lt"/>
                <a:ea typeface="ＭＳ Ｐゴシック" pitchFamily="34" charset="-128"/>
                <a:cs typeface="+mn-cs"/>
              </a:rPr>
              <a:t>Riviersonderend</a:t>
            </a:r>
            <a:r>
              <a:rPr lang="en-ZA" sz="1600" b="1" dirty="0">
                <a:solidFill>
                  <a:schemeClr val="tx1">
                    <a:lumMod val="65000"/>
                    <a:lumOff val="35000"/>
                  </a:schemeClr>
                </a:solidFill>
                <a:latin typeface="+mn-lt"/>
                <a:ea typeface="ＭＳ Ｐゴシック" pitchFamily="34" charset="-128"/>
                <a:cs typeface="+mn-cs"/>
              </a:rPr>
              <a:t> </a:t>
            </a:r>
            <a:r>
              <a:rPr lang="en-ZA" sz="1600" b="1" dirty="0" err="1">
                <a:solidFill>
                  <a:schemeClr val="tx1">
                    <a:lumMod val="65000"/>
                    <a:lumOff val="35000"/>
                  </a:schemeClr>
                </a:solidFill>
                <a:latin typeface="+mn-lt"/>
                <a:ea typeface="ＭＳ Ｐゴシック" pitchFamily="34" charset="-128"/>
                <a:cs typeface="+mn-cs"/>
              </a:rPr>
              <a:t>Theewaterskloof</a:t>
            </a:r>
            <a:r>
              <a:rPr lang="en-ZA" sz="1600" b="1" dirty="0">
                <a:solidFill>
                  <a:schemeClr val="tx1">
                    <a:lumMod val="65000"/>
                    <a:lumOff val="35000"/>
                  </a:schemeClr>
                </a:solidFill>
                <a:latin typeface="+mn-lt"/>
                <a:ea typeface="ＭＳ Ｐゴシック" pitchFamily="34" charset="-128"/>
                <a:cs typeface="+mn-cs"/>
              </a:rPr>
              <a:t>)</a:t>
            </a:r>
            <a:endParaRPr lang="en-ZA" sz="3200" b="1" dirty="0">
              <a:solidFill>
                <a:schemeClr val="tx1">
                  <a:lumMod val="65000"/>
                  <a:lumOff val="35000"/>
                </a:schemeClr>
              </a:solidFill>
              <a:latin typeface="+mn-lt"/>
              <a:ea typeface="ＭＳ Ｐゴシック" pitchFamily="34" charset="-128"/>
              <a:cs typeface="+mn-cs"/>
            </a:endParaRPr>
          </a:p>
        </p:txBody>
      </p:sp>
      <p:graphicFrame>
        <p:nvGraphicFramePr>
          <p:cNvPr id="4" name="Content Placeholder 3">
            <a:extLst>
              <a:ext uri="{FF2B5EF4-FFF2-40B4-BE49-F238E27FC236}">
                <a16:creationId xmlns:a16="http://schemas.microsoft.com/office/drawing/2014/main" xmlns="" id="{E9A4F420-E710-48D0-BF21-A6C2ACE1D5EB}"/>
              </a:ext>
            </a:extLst>
          </p:cNvPr>
          <p:cNvGraphicFramePr>
            <a:graphicFrameLocks noGrp="1"/>
          </p:cNvGraphicFramePr>
          <p:nvPr>
            <p:ph idx="1"/>
            <p:extLst>
              <p:ext uri="{D42A27DB-BD31-4B8C-83A1-F6EECF244321}">
                <p14:modId xmlns:p14="http://schemas.microsoft.com/office/powerpoint/2010/main" val="894414532"/>
              </p:ext>
            </p:extLst>
          </p:nvPr>
        </p:nvGraphicFramePr>
        <p:xfrm>
          <a:off x="0" y="772160"/>
          <a:ext cx="9144000" cy="6298976"/>
        </p:xfrm>
        <a:graphic>
          <a:graphicData uri="http://schemas.openxmlformats.org/drawingml/2006/table">
            <a:tbl>
              <a:tblPr firstRow="1"/>
              <a:tblGrid>
                <a:gridCol w="1152525">
                  <a:extLst>
                    <a:ext uri="{9D8B030D-6E8A-4147-A177-3AD203B41FA5}">
                      <a16:colId xmlns:a16="http://schemas.microsoft.com/office/drawing/2014/main" xmlns="" val="859076845"/>
                    </a:ext>
                  </a:extLst>
                </a:gridCol>
                <a:gridCol w="5495925">
                  <a:extLst>
                    <a:ext uri="{9D8B030D-6E8A-4147-A177-3AD203B41FA5}">
                      <a16:colId xmlns:a16="http://schemas.microsoft.com/office/drawing/2014/main" xmlns="" val="1445861777"/>
                    </a:ext>
                  </a:extLst>
                </a:gridCol>
                <a:gridCol w="2495550">
                  <a:extLst>
                    <a:ext uri="{9D8B030D-6E8A-4147-A177-3AD203B41FA5}">
                      <a16:colId xmlns:a16="http://schemas.microsoft.com/office/drawing/2014/main" xmlns="" val="3039586317"/>
                    </a:ext>
                  </a:extLst>
                </a:gridCol>
              </a:tblGrid>
              <a:tr h="462722">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Sub-comp.</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Rationale for sub-component choice</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 selection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4068466212"/>
                  </a:ext>
                </a:extLst>
              </a:tr>
              <a:tr h="796021">
                <a:tc>
                  <a:txBody>
                    <a:bodyPr/>
                    <a:lstStyle/>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Low flows</a:t>
                      </a:r>
                    </a:p>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(QUANTITY</a:t>
                      </a:r>
                      <a:r>
                        <a:rPr lang="en-ZA"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3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Dam levels must remain sufficient to provide for transfers and releases for irrigation, urban, industrial and rural water use, as well as ecosystem function downstream. </a:t>
                      </a:r>
                      <a:r>
                        <a:rPr lang="en-US" sz="16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During the summer irrigation releases significantly exceed dry-season EWR flows. </a:t>
                      </a: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3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EWR</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501305636"/>
                  </a:ext>
                </a:extLst>
              </a:tr>
              <a:tr h="1333996">
                <a:tc>
                  <a:txBody>
                    <a:bodyPr/>
                    <a:lstStyle/>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High flows</a:t>
                      </a:r>
                    </a:p>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(QUANTITY)</a:t>
                      </a:r>
                      <a:endParaRPr lang="en-US"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3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During the wet season the dam levels must be maintained such that they are able to support releases for ecosystem function and for irrigation, urban, industrial and rural water use (</a:t>
                      </a:r>
                      <a:r>
                        <a:rPr lang="en-ZA" sz="16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outlet</a:t>
                      </a:r>
                      <a:r>
                        <a:rPr lang="en-ZA" sz="1600" b="1" dirty="0">
                          <a:effectLst/>
                          <a:latin typeface="Calibri" panose="020F0502020204030204" pitchFamily="34" charset="0"/>
                          <a:ea typeface="Times New Roman" panose="02020603050405020304" pitchFamily="18" charset="0"/>
                          <a:cs typeface="Calibri" panose="020F0502020204030204" pitchFamily="34" charset="0"/>
                        </a:rPr>
                        <a:t> </a:t>
                      </a:r>
                      <a:r>
                        <a:rPr lang="en-ZA" sz="16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structure is limiting</a:t>
                      </a:r>
                      <a:r>
                        <a:rPr lang="en-ZA" sz="16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3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EWR</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74261247"/>
                  </a:ext>
                </a:extLst>
              </a:tr>
              <a:tr h="567062">
                <a:tc>
                  <a:txBody>
                    <a:bodyPr/>
                    <a:lstStyle/>
                    <a:p>
                      <a:pPr marL="0" marR="0">
                        <a:lnSpc>
                          <a:spcPct val="105000"/>
                        </a:lnSpc>
                        <a:spcBef>
                          <a:spcPts val="300"/>
                        </a:spcBef>
                        <a:spcAft>
                          <a:spcPts val="0"/>
                        </a:spcAft>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Nutrients</a:t>
                      </a:r>
                    </a:p>
                    <a:p>
                      <a:pPr marL="0" marR="0">
                        <a:lnSpc>
                          <a:spcPct val="105000"/>
                        </a:lnSpc>
                        <a:spcBef>
                          <a:spcPts val="300"/>
                        </a:spcBef>
                        <a:spcAft>
                          <a:spcPts val="0"/>
                        </a:spcAft>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(QUALITY)</a:t>
                      </a:r>
                      <a:endPar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nSpc>
                          <a:spcPct val="105000"/>
                        </a:lnSpc>
                        <a:spcBef>
                          <a:spcPts val="3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The system must be maintained in a mesotrophic state or better. </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nSpc>
                          <a:spcPct val="105000"/>
                        </a:lnSpc>
                        <a:spcBef>
                          <a:spcPts val="3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Ortho-phosphate, nitrogen, ammonium</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3184738952"/>
                  </a:ext>
                </a:extLst>
              </a:tr>
              <a:tr h="796021">
                <a:tc>
                  <a:txBody>
                    <a:bodyPr/>
                    <a:lstStyle/>
                    <a:p>
                      <a:pPr marL="0" marR="0">
                        <a:lnSpc>
                          <a:spcPct val="105000"/>
                        </a:lnSpc>
                        <a:spcBef>
                          <a:spcPts val="300"/>
                        </a:spcBef>
                        <a:spcAft>
                          <a:spcPts val="0"/>
                        </a:spcAft>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Salts</a:t>
                      </a:r>
                    </a:p>
                    <a:p>
                      <a:pPr marL="0" marR="0">
                        <a:lnSpc>
                          <a:spcPct val="105000"/>
                        </a:lnSpc>
                        <a:spcBef>
                          <a:spcPts val="300"/>
                        </a:spcBef>
                        <a:spcAft>
                          <a:spcPts val="0"/>
                        </a:spcAft>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(QUALITY)</a:t>
                      </a:r>
                      <a:endPar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nSpc>
                          <a:spcPct val="105000"/>
                        </a:lnSpc>
                        <a:spcBef>
                          <a:spcPts val="3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Salt levels must be maintained at concentrations where they do not impact negatively on the ecosystem and are acceptable for municipal treatment and rural use.</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nSpc>
                          <a:spcPct val="105000"/>
                        </a:lnSpc>
                        <a:spcBef>
                          <a:spcPts val="3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Electrical conductivity</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3314490486"/>
                  </a:ext>
                </a:extLst>
              </a:tr>
              <a:tr h="1602983">
                <a:tc>
                  <a:txBody>
                    <a:bodyPr/>
                    <a:lstStyle/>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Fish</a:t>
                      </a:r>
                    </a:p>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(BIOTA)</a:t>
                      </a:r>
                      <a:endParaRPr lang="en-US"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3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The wellbeing of the fish community of this artificial ecosystem must be maintained in a suitable condition to contribute to regional biodiversity and to support local recreational angling industry.  The re-infestation of alien species from the dam(upstream) should be prevented. Consumption of fish must not pose a health risk.</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3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Implementation of the Index of Reservoir Habitat Impairment (IRHI) by Miranda and Hunt (2011), fish health evaluation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478483960"/>
                  </a:ext>
                </a:extLst>
              </a:tr>
              <a:tr h="167102">
                <a:tc>
                  <a:txBody>
                    <a:bodyPr/>
                    <a:lstStyle/>
                    <a:p>
                      <a:pPr marL="0" marR="0">
                        <a:lnSpc>
                          <a:spcPct val="105000"/>
                        </a:lnSpc>
                        <a:spcBef>
                          <a:spcPts val="300"/>
                        </a:spcBef>
                        <a:spcAft>
                          <a:spcPts val="0"/>
                        </a:spcAft>
                      </a:pPr>
                      <a:r>
                        <a:rPr lang="en-ZA" sz="16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Phytoplank</a:t>
                      </a: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-ton (BIOTA)</a:t>
                      </a:r>
                      <a:endPar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nSpc>
                          <a:spcPct val="105000"/>
                        </a:lnSpc>
                        <a:spcBef>
                          <a:spcPts val="3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The system must be maintained in a mesotrophic state or better.</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nSpc>
                          <a:spcPct val="105000"/>
                        </a:lnSpc>
                        <a:spcBef>
                          <a:spcPts val="30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Chlorophyll a </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2114605900"/>
                  </a:ext>
                </a:extLst>
              </a:tr>
            </a:tbl>
          </a:graphicData>
        </a:graphic>
      </p:graphicFrame>
      <p:sp>
        <p:nvSpPr>
          <p:cNvPr id="3" name="Speech Bubble: Rectangle with Corners Rounded 2">
            <a:extLst>
              <a:ext uri="{FF2B5EF4-FFF2-40B4-BE49-F238E27FC236}">
                <a16:creationId xmlns:a16="http://schemas.microsoft.com/office/drawing/2014/main" xmlns="" id="{7CCEECD1-D3F2-4724-B01E-18076484015D}"/>
              </a:ext>
            </a:extLst>
          </p:cNvPr>
          <p:cNvSpPr/>
          <p:nvPr/>
        </p:nvSpPr>
        <p:spPr>
          <a:xfrm>
            <a:off x="7531510" y="2556387"/>
            <a:ext cx="1612490" cy="904568"/>
          </a:xfrm>
          <a:prstGeom prst="wedgeRoundRectCallout">
            <a:avLst>
              <a:gd name="adj1" fmla="val -77007"/>
              <a:gd name="adj2" fmla="val -750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91440" rIns="91440" bIns="91440" rtlCol="0" anchor="ctr"/>
          <a:lstStyle/>
          <a:p>
            <a:pPr algn="ctr"/>
            <a:r>
              <a:rPr lang="en-ZA" sz="1600" b="1" dirty="0">
                <a:solidFill>
                  <a:srgbClr val="C00000"/>
                </a:solidFill>
              </a:rPr>
              <a:t>Realistic to try and meet high-flow EWR?</a:t>
            </a:r>
            <a:endParaRPr lang="en-US" sz="1600" b="1" dirty="0">
              <a:solidFill>
                <a:srgbClr val="C00000"/>
              </a:solidFill>
            </a:endParaRPr>
          </a:p>
        </p:txBody>
      </p:sp>
      <p:sp>
        <p:nvSpPr>
          <p:cNvPr id="5" name="Speech Bubble: Rectangle with Corners Rounded 4">
            <a:extLst>
              <a:ext uri="{FF2B5EF4-FFF2-40B4-BE49-F238E27FC236}">
                <a16:creationId xmlns:a16="http://schemas.microsoft.com/office/drawing/2014/main" xmlns="" id="{CCA1B6F9-93E0-4C8B-805E-35BF8B7AE16C}"/>
              </a:ext>
            </a:extLst>
          </p:cNvPr>
          <p:cNvSpPr/>
          <p:nvPr/>
        </p:nvSpPr>
        <p:spPr>
          <a:xfrm>
            <a:off x="7531510" y="1357507"/>
            <a:ext cx="1612490" cy="904568"/>
          </a:xfrm>
          <a:prstGeom prst="wedgeRoundRectCallout">
            <a:avLst>
              <a:gd name="adj1" fmla="val -77007"/>
              <a:gd name="adj2" fmla="val -750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91440" rIns="91440" bIns="91440" rtlCol="0" anchor="ctr"/>
          <a:lstStyle/>
          <a:p>
            <a:pPr algn="ctr"/>
            <a:r>
              <a:rPr lang="en-ZA" sz="1600" b="1" dirty="0">
                <a:solidFill>
                  <a:srgbClr val="C00000"/>
                </a:solidFill>
              </a:rPr>
              <a:t>Can the situation be improved?</a:t>
            </a:r>
            <a:endParaRPr lang="en-US" sz="1600" b="1" dirty="0">
              <a:solidFill>
                <a:srgbClr val="C00000"/>
              </a:solidFill>
            </a:endParaRPr>
          </a:p>
        </p:txBody>
      </p:sp>
    </p:spTree>
    <p:extLst>
      <p:ext uri="{BB962C8B-B14F-4D97-AF65-F5344CB8AC3E}">
        <p14:creationId xmlns:p14="http://schemas.microsoft.com/office/powerpoint/2010/main" val="3969532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74638"/>
            <a:ext cx="7067550"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Outline of RQOs - method</a:t>
            </a:r>
          </a:p>
        </p:txBody>
      </p:sp>
      <p:sp>
        <p:nvSpPr>
          <p:cNvPr id="3" name="Content Placeholder 2"/>
          <p:cNvSpPr>
            <a:spLocks noGrp="1"/>
          </p:cNvSpPr>
          <p:nvPr>
            <p:ph idx="1"/>
          </p:nvPr>
        </p:nvSpPr>
        <p:spPr>
          <a:xfrm>
            <a:off x="1619249" y="1257300"/>
            <a:ext cx="7524751" cy="4868863"/>
          </a:xfrm>
        </p:spPr>
        <p:txBody>
          <a:bodyPr/>
          <a:lstStyle/>
          <a:p>
            <a:r>
              <a:rPr lang="en-ZA" sz="2800" dirty="0"/>
              <a:t>Targeted Ecological Category (TEC) = Spatially Targeted Scenario, where info is available</a:t>
            </a:r>
          </a:p>
          <a:p>
            <a:r>
              <a:rPr lang="en-ZA" sz="2800" dirty="0"/>
              <a:t>5 high priority RUs in the </a:t>
            </a:r>
            <a:r>
              <a:rPr lang="en-ZA" sz="2800" dirty="0" err="1"/>
              <a:t>Breede</a:t>
            </a:r>
            <a:r>
              <a:rPr lang="en-ZA" sz="2800" dirty="0"/>
              <a:t>-Overberg area</a:t>
            </a:r>
          </a:p>
          <a:p>
            <a:pPr lvl="1"/>
            <a:r>
              <a:rPr lang="en-ZA" sz="2400" dirty="0">
                <a:solidFill>
                  <a:srgbClr val="0070C0"/>
                </a:solidFill>
              </a:rPr>
              <a:t>Evaluate present status and suitability of data</a:t>
            </a:r>
          </a:p>
          <a:p>
            <a:r>
              <a:rPr lang="en-ZA" sz="2800" dirty="0"/>
              <a:t>For the selected sub-components and indicators of each dam:</a:t>
            </a:r>
          </a:p>
          <a:p>
            <a:pPr lvl="1"/>
            <a:r>
              <a:rPr lang="en-ZA" b="1" dirty="0">
                <a:solidFill>
                  <a:srgbClr val="0070C0"/>
                </a:solidFill>
              </a:rPr>
              <a:t>Write descriptive RQOs (narratives)</a:t>
            </a:r>
          </a:p>
          <a:p>
            <a:pPr lvl="1"/>
            <a:r>
              <a:rPr lang="en-ZA" b="1" dirty="0">
                <a:solidFill>
                  <a:srgbClr val="0070C0"/>
                </a:solidFill>
              </a:rPr>
              <a:t>Set numerical limits</a:t>
            </a:r>
          </a:p>
          <a:p>
            <a:pPr lvl="1"/>
            <a:r>
              <a:rPr lang="en-ZA" b="1" dirty="0">
                <a:solidFill>
                  <a:srgbClr val="0070C0"/>
                </a:solidFill>
              </a:rPr>
              <a:t>Set Thresholds of Potential Concern (TPCs</a:t>
            </a:r>
            <a:r>
              <a:rPr lang="en-ZA" dirty="0">
                <a:solidFill>
                  <a:srgbClr val="0070C0"/>
                </a:solidFill>
              </a:rPr>
              <a:t>)</a:t>
            </a:r>
          </a:p>
        </p:txBody>
      </p:sp>
    </p:spTree>
    <p:extLst>
      <p:ext uri="{BB962C8B-B14F-4D97-AF65-F5344CB8AC3E}">
        <p14:creationId xmlns:p14="http://schemas.microsoft.com/office/powerpoint/2010/main" val="481967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274638"/>
            <a:ext cx="7569200" cy="523220"/>
          </a:xfrm>
          <a:noFill/>
        </p:spPr>
        <p:txBody>
          <a:bodyPr wrap="square">
            <a:spAutoFit/>
          </a:bodyPr>
          <a:lstStyle/>
          <a:p>
            <a:pPr algn="l"/>
            <a:r>
              <a:rPr lang="en-ZA" sz="2800" b="1" dirty="0">
                <a:solidFill>
                  <a:schemeClr val="bg2">
                    <a:lumMod val="25000"/>
                  </a:schemeClr>
                </a:solidFill>
                <a:latin typeface="+mn-lt"/>
                <a:ea typeface="ＭＳ Ｐゴシック" pitchFamily="34" charset="-128"/>
                <a:cs typeface="+mn-cs"/>
              </a:rPr>
              <a:t>Quantity &amp; Biota RQOs for </a:t>
            </a:r>
            <a:r>
              <a:rPr lang="en-ZA" sz="2800" b="1" dirty="0" err="1">
                <a:solidFill>
                  <a:schemeClr val="bg2">
                    <a:lumMod val="25000"/>
                  </a:schemeClr>
                </a:solidFill>
                <a:latin typeface="+mn-lt"/>
                <a:ea typeface="ＭＳ Ｐゴシック" pitchFamily="34" charset="-128"/>
                <a:cs typeface="+mn-cs"/>
              </a:rPr>
              <a:t>Theewaterskloof</a:t>
            </a:r>
            <a:r>
              <a:rPr lang="en-ZA" sz="2800" b="1" dirty="0">
                <a:solidFill>
                  <a:schemeClr val="bg2">
                    <a:lumMod val="25000"/>
                  </a:schemeClr>
                </a:solidFill>
                <a:latin typeface="+mn-lt"/>
                <a:ea typeface="ＭＳ Ｐゴシック" pitchFamily="34" charset="-128"/>
                <a:cs typeface="+mn-cs"/>
              </a:rPr>
              <a:t> Dam</a:t>
            </a:r>
            <a:endParaRPr lang="en-ZA" sz="2800" b="1" dirty="0">
              <a:solidFill>
                <a:schemeClr val="tx1">
                  <a:lumMod val="65000"/>
                  <a:lumOff val="35000"/>
                </a:schemeClr>
              </a:solidFill>
              <a:latin typeface="+mn-lt"/>
              <a:ea typeface="ＭＳ Ｐゴシック" pitchFamily="34" charset="-128"/>
              <a:cs typeface="+mn-cs"/>
            </a:endParaRPr>
          </a:p>
        </p:txBody>
      </p:sp>
      <p:graphicFrame>
        <p:nvGraphicFramePr>
          <p:cNvPr id="17" name="Content Placeholder 16">
            <a:extLst>
              <a:ext uri="{FF2B5EF4-FFF2-40B4-BE49-F238E27FC236}">
                <a16:creationId xmlns:a16="http://schemas.microsoft.com/office/drawing/2014/main" xmlns="" id="{EE9385D3-6EC2-4BBF-9437-D4EFE68D79AF}"/>
              </a:ext>
            </a:extLst>
          </p:cNvPr>
          <p:cNvGraphicFramePr>
            <a:graphicFrameLocks noGrp="1"/>
          </p:cNvGraphicFramePr>
          <p:nvPr>
            <p:ph idx="1"/>
            <p:extLst>
              <p:ext uri="{D42A27DB-BD31-4B8C-83A1-F6EECF244321}">
                <p14:modId xmlns:p14="http://schemas.microsoft.com/office/powerpoint/2010/main" val="532318198"/>
              </p:ext>
            </p:extLst>
          </p:nvPr>
        </p:nvGraphicFramePr>
        <p:xfrm>
          <a:off x="0" y="1406002"/>
          <a:ext cx="9144001" cy="5474208"/>
        </p:xfrm>
        <a:graphic>
          <a:graphicData uri="http://schemas.openxmlformats.org/drawingml/2006/table">
            <a:tbl>
              <a:tblPr firstRow="1"/>
              <a:tblGrid>
                <a:gridCol w="777810">
                  <a:extLst>
                    <a:ext uri="{9D8B030D-6E8A-4147-A177-3AD203B41FA5}">
                      <a16:colId xmlns:a16="http://schemas.microsoft.com/office/drawing/2014/main" xmlns="" val="2461657045"/>
                    </a:ext>
                  </a:extLst>
                </a:gridCol>
                <a:gridCol w="3500141">
                  <a:extLst>
                    <a:ext uri="{9D8B030D-6E8A-4147-A177-3AD203B41FA5}">
                      <a16:colId xmlns:a16="http://schemas.microsoft.com/office/drawing/2014/main" xmlns="" val="4182506286"/>
                    </a:ext>
                  </a:extLst>
                </a:gridCol>
                <a:gridCol w="2020406">
                  <a:extLst>
                    <a:ext uri="{9D8B030D-6E8A-4147-A177-3AD203B41FA5}">
                      <a16:colId xmlns:a16="http://schemas.microsoft.com/office/drawing/2014/main" xmlns="" val="3658580474"/>
                    </a:ext>
                  </a:extLst>
                </a:gridCol>
                <a:gridCol w="1422822">
                  <a:extLst>
                    <a:ext uri="{9D8B030D-6E8A-4147-A177-3AD203B41FA5}">
                      <a16:colId xmlns:a16="http://schemas.microsoft.com/office/drawing/2014/main" xmlns="" val="3337563462"/>
                    </a:ext>
                  </a:extLst>
                </a:gridCol>
                <a:gridCol w="1422822">
                  <a:extLst>
                    <a:ext uri="{9D8B030D-6E8A-4147-A177-3AD203B41FA5}">
                      <a16:colId xmlns:a16="http://schemas.microsoft.com/office/drawing/2014/main" xmlns="" val="641077460"/>
                    </a:ext>
                  </a:extLst>
                </a:gridCol>
              </a:tblGrid>
              <a:tr h="353759">
                <a:tc>
                  <a:txBody>
                    <a:bodyPr/>
                    <a:lstStyle/>
                    <a:p>
                      <a:pPr marL="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Sub-comp.</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RQO Narrative description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 measure</a:t>
                      </a:r>
                      <a:endParaRPr lang="en-US" sz="1600" b="1">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Numerical limits</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TPC</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78863520"/>
                  </a:ext>
                </a:extLst>
              </a:tr>
              <a:tr h="882707">
                <a:tc>
                  <a:txBody>
                    <a:bodyPr/>
                    <a:lstStyle/>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Low flows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a:lnSpc>
                          <a:spcPct val="115000"/>
                        </a:lnSpc>
                        <a:spcBef>
                          <a:spcPts val="0"/>
                        </a:spcBef>
                        <a:spcAft>
                          <a:spcPts val="0"/>
                        </a:spcAft>
                      </a:pPr>
                      <a:r>
                        <a:rPr lang="en-ZA" sz="1600" b="1" dirty="0">
                          <a:effectLst/>
                          <a:latin typeface="Calibri" panose="020F0502020204030204" pitchFamily="34" charset="0"/>
                          <a:ea typeface="TTE67A86D0t00"/>
                          <a:cs typeface="Calibri" panose="020F0502020204030204" pitchFamily="34" charset="0"/>
                        </a:rPr>
                        <a:t>During the dry season dam levels must be sufficient for releases for irrigation and human use and protection of ecosystem function downstream.</a:t>
                      </a:r>
                      <a:endParaRPr lang="en-US" sz="2000" b="1" dirty="0">
                        <a:effectLst/>
                        <a:latin typeface="Calibri" panose="020F0502020204030204" pitchFamily="34" charset="0"/>
                        <a:ea typeface="Arial" panose="020B0604020202020204" pitchFamily="34"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rowSpan="2">
                  <a:txBody>
                    <a:bodyPr/>
                    <a:lstStyle/>
                    <a:p>
                      <a:pPr marL="0" marR="0" algn="l">
                        <a:lnSpc>
                          <a:spcPct val="115000"/>
                        </a:lnSpc>
                        <a:spcBef>
                          <a:spcPts val="0"/>
                        </a:spcBef>
                        <a:spcAft>
                          <a:spcPts val="0"/>
                        </a:spcAft>
                      </a:pPr>
                      <a:r>
                        <a:rPr lang="en-ZA" sz="1600" b="1" dirty="0">
                          <a:effectLst/>
                          <a:latin typeface="Calibri" panose="020F0502020204030204" pitchFamily="34" charset="0"/>
                          <a:ea typeface="TTE67A86D0t00"/>
                          <a:cs typeface="Calibri" panose="020F0502020204030204" pitchFamily="34" charset="0"/>
                        </a:rPr>
                        <a:t>Flow releases:</a:t>
                      </a:r>
                      <a:endParaRPr lang="en-US" sz="2000" b="1" dirty="0">
                        <a:effectLst/>
                        <a:latin typeface="Calibri" panose="020F0502020204030204" pitchFamily="34" charset="0"/>
                        <a:ea typeface="Arial" panose="020B0604020202020204" pitchFamily="34" charset="0"/>
                        <a:cs typeface="Calibri" panose="020F0502020204030204" pitchFamily="34" charset="0"/>
                      </a:endParaRPr>
                    </a:p>
                    <a:p>
                      <a:pPr marL="0" marR="0" algn="l">
                        <a:lnSpc>
                          <a:spcPct val="115000"/>
                        </a:lnSpc>
                        <a:spcBef>
                          <a:spcPts val="0"/>
                        </a:spcBef>
                        <a:spcAft>
                          <a:spcPts val="0"/>
                        </a:spcAft>
                      </a:pPr>
                      <a:r>
                        <a:rPr lang="en-ZA" sz="1600" b="1" dirty="0" err="1">
                          <a:effectLst/>
                          <a:latin typeface="Calibri" panose="020F0502020204030204" pitchFamily="34" charset="0"/>
                          <a:ea typeface="TTE67A86D0t00"/>
                          <a:cs typeface="Calibri" panose="020F0502020204030204" pitchFamily="34" charset="0"/>
                        </a:rPr>
                        <a:t>Breede</a:t>
                      </a:r>
                      <a:r>
                        <a:rPr lang="en-ZA" sz="1600" b="1" dirty="0">
                          <a:effectLst/>
                          <a:latin typeface="Calibri" panose="020F0502020204030204" pitchFamily="34" charset="0"/>
                          <a:ea typeface="TTE67A86D0t00"/>
                          <a:cs typeface="Calibri" panose="020F0502020204030204" pitchFamily="34" charset="0"/>
                        </a:rPr>
                        <a:t> EWR5 in H60F</a:t>
                      </a:r>
                      <a:endParaRPr lang="en-US" sz="2000" b="1" dirty="0">
                        <a:effectLst/>
                        <a:latin typeface="Calibri" panose="020F0502020204030204" pitchFamily="34" charset="0"/>
                        <a:ea typeface="Arial" panose="020B0604020202020204" pitchFamily="34" charset="0"/>
                        <a:cs typeface="Calibri" panose="020F0502020204030204" pitchFamily="34" charset="0"/>
                      </a:endParaRPr>
                    </a:p>
                    <a:p>
                      <a:pPr marL="0" marR="0" algn="l">
                        <a:lnSpc>
                          <a:spcPct val="115000"/>
                        </a:lnSpc>
                        <a:spcBef>
                          <a:spcPts val="0"/>
                        </a:spcBef>
                        <a:spcAft>
                          <a:spcPts val="0"/>
                        </a:spcAft>
                      </a:pPr>
                      <a:r>
                        <a:rPr lang="en-ZA" sz="1600" b="1" dirty="0" err="1">
                          <a:effectLst/>
                          <a:latin typeface="Calibri" panose="020F0502020204030204" pitchFamily="34" charset="0"/>
                          <a:ea typeface="TTE67A86D0t00"/>
                          <a:cs typeface="Calibri" panose="020F0502020204030204" pitchFamily="34" charset="0"/>
                        </a:rPr>
                        <a:t>nMAR</a:t>
                      </a:r>
                      <a:r>
                        <a:rPr lang="en-ZA" sz="1600" b="1" dirty="0">
                          <a:effectLst/>
                          <a:latin typeface="Calibri" panose="020F0502020204030204" pitchFamily="34" charset="0"/>
                          <a:ea typeface="TTE67A86D0t00"/>
                          <a:cs typeface="Calibri" panose="020F0502020204030204" pitchFamily="34" charset="0"/>
                        </a:rPr>
                        <a:t> = 347.41 million m</a:t>
                      </a:r>
                      <a:r>
                        <a:rPr lang="en-ZA" sz="1600" b="1" baseline="30000" dirty="0">
                          <a:effectLst/>
                          <a:latin typeface="Calibri" panose="020F0502020204030204" pitchFamily="34" charset="0"/>
                          <a:ea typeface="TTE67A86D0t00"/>
                          <a:cs typeface="Calibri" panose="020F0502020204030204" pitchFamily="34" charset="0"/>
                        </a:rPr>
                        <a:t>3</a:t>
                      </a:r>
                      <a:r>
                        <a:rPr lang="en-ZA" sz="1600" b="1" dirty="0">
                          <a:effectLst/>
                          <a:latin typeface="Calibri" panose="020F0502020204030204" pitchFamily="34" charset="0"/>
                          <a:ea typeface="TTE67A86D0t00"/>
                          <a:cs typeface="Calibri" panose="020F0502020204030204" pitchFamily="34" charset="0"/>
                        </a:rPr>
                        <a:t>/a</a:t>
                      </a:r>
                      <a:endParaRPr lang="en-US" sz="2000" b="1" dirty="0">
                        <a:effectLst/>
                        <a:latin typeface="Calibri" panose="020F0502020204030204" pitchFamily="34" charset="0"/>
                        <a:ea typeface="Arial" panose="020B0604020202020204" pitchFamily="34" charset="0"/>
                        <a:cs typeface="Calibri" panose="020F0502020204030204" pitchFamily="34" charset="0"/>
                      </a:endParaRPr>
                    </a:p>
                    <a:p>
                      <a:pPr marL="0" marR="0" algn="l">
                        <a:lnSpc>
                          <a:spcPct val="115000"/>
                        </a:lnSpc>
                        <a:spcBef>
                          <a:spcPts val="0"/>
                        </a:spcBef>
                        <a:spcAft>
                          <a:spcPts val="0"/>
                        </a:spcAft>
                      </a:pPr>
                      <a:r>
                        <a:rPr lang="en-ZA" sz="1600" b="1" dirty="0" err="1">
                          <a:effectLst/>
                          <a:latin typeface="Calibri" panose="020F0502020204030204" pitchFamily="34" charset="0"/>
                          <a:ea typeface="TTE67A86D0t00"/>
                          <a:cs typeface="Calibri" panose="020F0502020204030204" pitchFamily="34" charset="0"/>
                        </a:rPr>
                        <a:t>pMAR</a:t>
                      </a:r>
                      <a:r>
                        <a:rPr lang="en-ZA" sz="1600" b="1" dirty="0">
                          <a:effectLst/>
                          <a:latin typeface="Calibri" panose="020F0502020204030204" pitchFamily="34" charset="0"/>
                          <a:ea typeface="TTE67A86D0t00"/>
                          <a:cs typeface="Calibri" panose="020F0502020204030204" pitchFamily="34" charset="0"/>
                        </a:rPr>
                        <a:t> = 93.50 million m</a:t>
                      </a:r>
                      <a:r>
                        <a:rPr lang="en-ZA" sz="1600" b="1" baseline="30000" dirty="0">
                          <a:effectLst/>
                          <a:latin typeface="Calibri" panose="020F0502020204030204" pitchFamily="34" charset="0"/>
                          <a:ea typeface="TTE67A86D0t00"/>
                          <a:cs typeface="Calibri" panose="020F0502020204030204" pitchFamily="34" charset="0"/>
                        </a:rPr>
                        <a:t>3</a:t>
                      </a:r>
                      <a:r>
                        <a:rPr lang="en-ZA" sz="1600" b="1" dirty="0">
                          <a:effectLst/>
                          <a:latin typeface="Calibri" panose="020F0502020204030204" pitchFamily="34" charset="0"/>
                          <a:ea typeface="TTE67A86D0t00"/>
                          <a:cs typeface="Calibri" panose="020F0502020204030204" pitchFamily="34" charset="0"/>
                        </a:rPr>
                        <a:t>/a</a:t>
                      </a:r>
                      <a:endParaRPr lang="en-US" sz="2000" b="1" dirty="0">
                        <a:effectLst/>
                        <a:latin typeface="Calibri" panose="020F0502020204030204" pitchFamily="34" charset="0"/>
                        <a:ea typeface="Arial" panose="020B0604020202020204" pitchFamily="34" charset="0"/>
                        <a:cs typeface="Calibri" panose="020F0502020204030204" pitchFamily="34" charset="0"/>
                      </a:endParaRPr>
                    </a:p>
                    <a:p>
                      <a:pPr marL="0" marR="0" algn="l">
                        <a:lnSpc>
                          <a:spcPct val="115000"/>
                        </a:lnSpc>
                        <a:spcBef>
                          <a:spcPts val="0"/>
                        </a:spcBef>
                        <a:spcAft>
                          <a:spcPts val="0"/>
                        </a:spcAft>
                      </a:pPr>
                      <a:r>
                        <a:rPr lang="en-ZA" sz="1600" b="1" dirty="0">
                          <a:effectLst/>
                          <a:latin typeface="Calibri" panose="020F0502020204030204" pitchFamily="34" charset="0"/>
                          <a:ea typeface="TTE67A86D0t00"/>
                          <a:cs typeface="Calibri" panose="020F0502020204030204" pitchFamily="34" charset="0"/>
                        </a:rPr>
                        <a:t>REC = D category</a:t>
                      </a:r>
                      <a:endParaRPr lang="en-US" sz="2000" b="1" dirty="0">
                        <a:effectLst/>
                        <a:latin typeface="Calibri" panose="020F0502020204030204" pitchFamily="34" charset="0"/>
                        <a:ea typeface="Arial" panose="020B0604020202020204" pitchFamily="34" charset="0"/>
                        <a:cs typeface="Calibri" panose="020F0502020204030204" pitchFamily="34" charset="0"/>
                      </a:endParaRPr>
                    </a:p>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rowSpan="2">
                  <a:txBody>
                    <a:bodyPr/>
                    <a:lstStyle/>
                    <a:p>
                      <a:r>
                        <a:rPr lang="en-ZA" sz="1600" b="1" kern="1200" dirty="0" err="1">
                          <a:solidFill>
                            <a:schemeClr val="tx1"/>
                          </a:solidFill>
                          <a:effectLst/>
                          <a:latin typeface="Calibri" panose="020F0502020204030204" pitchFamily="34" charset="0"/>
                          <a:ea typeface="+mn-ea"/>
                          <a:cs typeface="Calibri" panose="020F0502020204030204" pitchFamily="34" charset="0"/>
                        </a:rPr>
                        <a:t>Breede</a:t>
                      </a:r>
                      <a:r>
                        <a:rPr lang="en-ZA" sz="1600" b="1" kern="1200" dirty="0">
                          <a:solidFill>
                            <a:schemeClr val="tx1"/>
                          </a:solidFill>
                          <a:effectLst/>
                          <a:latin typeface="Calibri" panose="020F0502020204030204" pitchFamily="34" charset="0"/>
                          <a:ea typeface="+mn-ea"/>
                          <a:cs typeface="Calibri" panose="020F0502020204030204" pitchFamily="34" charset="0"/>
                        </a:rPr>
                        <a:t> EWR 5 site in </a:t>
                      </a:r>
                      <a:r>
                        <a:rPr lang="en-ZA" sz="1600" b="1" kern="1200" dirty="0" err="1">
                          <a:solidFill>
                            <a:schemeClr val="tx1"/>
                          </a:solidFill>
                          <a:effectLst/>
                          <a:latin typeface="Calibri" panose="020F0502020204030204" pitchFamily="34" charset="0"/>
                          <a:ea typeface="+mn-ea"/>
                          <a:cs typeface="Calibri" panose="020F0502020204030204" pitchFamily="34" charset="0"/>
                        </a:rPr>
                        <a:t>Riviersonderend</a:t>
                      </a:r>
                      <a:r>
                        <a:rPr lang="en-ZA" sz="1600" b="1" kern="1200" dirty="0">
                          <a:solidFill>
                            <a:schemeClr val="tx1"/>
                          </a:solidFill>
                          <a:effectLst/>
                          <a:latin typeface="Calibri" panose="020F0502020204030204" pitchFamily="34" charset="0"/>
                          <a:ea typeface="+mn-ea"/>
                          <a:cs typeface="Calibri" panose="020F0502020204030204" pitchFamily="34" charset="0"/>
                        </a:rPr>
                        <a:t> River – specified flows </a:t>
                      </a:r>
                      <a:endParaRPr lang="en-US" sz="1600" b="1" kern="1200" dirty="0">
                        <a:solidFill>
                          <a:schemeClr val="tx1"/>
                        </a:solidFill>
                        <a:effectLst/>
                        <a:latin typeface="Calibri" panose="020F0502020204030204" pitchFamily="34" charset="0"/>
                        <a:ea typeface="+mn-ea"/>
                        <a:cs typeface="Calibri" panose="020F0502020204030204" pitchFamily="34" charset="0"/>
                      </a:endParaRPr>
                    </a:p>
                  </a:txBody>
                  <a:tcPr marL="17780" marR="177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solidFill>
                      <a:schemeClr val="accent5">
                        <a:lumMod val="20000"/>
                        <a:lumOff val="80000"/>
                      </a:schemeClr>
                    </a:solidFill>
                  </a:tcPr>
                </a:tc>
                <a:tc rowSpan="2">
                  <a:txBody>
                    <a:bodyPr/>
                    <a:lstStyle/>
                    <a:p>
                      <a:pPr marL="0" marR="0" algn="l" defTabSz="457200" rtl="0" eaLnBrk="1" latinLnBrk="0" hangingPunct="1">
                        <a:lnSpc>
                          <a:spcPct val="115000"/>
                        </a:lnSpc>
                        <a:spcBef>
                          <a:spcPts val="0"/>
                        </a:spcBef>
                        <a:spcAft>
                          <a:spcPts val="0"/>
                        </a:spcAft>
                      </a:pPr>
                      <a:r>
                        <a:rPr lang="en-ZA" sz="1600" b="1" kern="1200" dirty="0">
                          <a:solidFill>
                            <a:schemeClr val="tx1"/>
                          </a:solidFill>
                          <a:effectLst/>
                          <a:latin typeface="Calibri" panose="020F0502020204030204" pitchFamily="34" charset="0"/>
                          <a:cs typeface="Calibri" panose="020F0502020204030204" pitchFamily="34" charset="0"/>
                        </a:rPr>
                        <a:t>Not applicable</a:t>
                      </a:r>
                      <a:endParaRPr lang="en-US" sz="1600" b="1" kern="1200" dirty="0">
                        <a:solidFill>
                          <a:schemeClr val="tx1"/>
                        </a:solidFill>
                        <a:effectLst/>
                        <a:latin typeface="Calibri" panose="020F0502020204030204" pitchFamily="34"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945794051"/>
                  </a:ext>
                </a:extLst>
              </a:tr>
              <a:tr h="967140">
                <a:tc>
                  <a:txBody>
                    <a:bodyPr/>
                    <a:lstStyle/>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High flows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During the wet season dam levels must be maintained such that they support ecosystem function and human use, within the constraint of dam outlet structures.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vMerge="1">
                  <a:txBody>
                    <a:bodyPr/>
                    <a:lstStyle/>
                    <a:p>
                      <a:endParaRPr lang="en-US"/>
                    </a:p>
                  </a:txBody>
                  <a:tcP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xmlns="" val="3580334480"/>
                  </a:ext>
                </a:extLst>
              </a:tr>
              <a:tr h="1934280">
                <a:tc>
                  <a:txBody>
                    <a:bodyPr/>
                    <a:lstStyle/>
                    <a:p>
                      <a:pPr marL="0" marR="0">
                        <a:lnSpc>
                          <a:spcPct val="105000"/>
                        </a:lnSpc>
                        <a:spcBef>
                          <a:spcPts val="0"/>
                        </a:spcBef>
                        <a:spcAft>
                          <a:spcPts val="0"/>
                        </a:spcAft>
                      </a:pPr>
                      <a:r>
                        <a:rPr lang="en-ZA" sz="1600" b="1">
                          <a:effectLst/>
                          <a:latin typeface="Calibri" panose="020F0502020204030204" pitchFamily="34" charset="0"/>
                          <a:ea typeface="Times New Roman" panose="02020603050405020304" pitchFamily="18" charset="0"/>
                          <a:cs typeface="Calibri" panose="020F0502020204030204" pitchFamily="34" charset="0"/>
                        </a:rPr>
                        <a:t>Fish</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The wellbeing of the fish community of this artificial ecosystem must be maintained in a suitable condition to contribute to, or not impact negatively on regional biodiversity and to support the local recreational angling industry.  The re-infestation of alien species upstream from the dam should be prevented. Consumption of fish must not pose a health risk.</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Implementation of the Index of Reservoir Habitat Impairment (IRHI) by Miranda and Hunt (2011)</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Habitat suitability and fish wellbeing in a state which is equivalent to a D or better ecological category.</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Habitat suitability and fish wellbeing (FRAI) in a state worse than a D ecological category</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559468863"/>
                  </a:ext>
                </a:extLst>
              </a:tr>
            </a:tbl>
          </a:graphicData>
        </a:graphic>
      </p:graphicFrame>
      <p:pic>
        <p:nvPicPr>
          <p:cNvPr id="2053" name="Picture 5">
            <a:extLst>
              <a:ext uri="{FF2B5EF4-FFF2-40B4-BE49-F238E27FC236}">
                <a16:creationId xmlns:a16="http://schemas.microsoft.com/office/drawing/2014/main" xmlns="" id="{D20F53C5-8654-4464-8F36-EEEF8D63D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4286" y="3200322"/>
            <a:ext cx="1378425" cy="107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67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EA117-56A8-4CBF-A549-686E9A898E1B}"/>
              </a:ext>
            </a:extLst>
          </p:cNvPr>
          <p:cNvSpPr>
            <a:spLocks noGrp="1"/>
          </p:cNvSpPr>
          <p:nvPr>
            <p:ph type="title"/>
          </p:nvPr>
        </p:nvSpPr>
        <p:spPr>
          <a:xfrm>
            <a:off x="1456268" y="274638"/>
            <a:ext cx="7687732" cy="522000"/>
          </a:xfrm>
        </p:spPr>
        <p:txBody>
          <a:bodyPr/>
          <a:lstStyle/>
          <a:p>
            <a:r>
              <a:rPr lang="en-ZA" sz="2800" b="1" dirty="0">
                <a:solidFill>
                  <a:srgbClr val="EEECE1">
                    <a:lumMod val="25000"/>
                  </a:srgbClr>
                </a:solidFill>
                <a:ea typeface="ＭＳ Ｐゴシック" pitchFamily="34" charset="-128"/>
                <a:cs typeface="+mn-cs"/>
              </a:rPr>
              <a:t>Quantity Numerical Limits for </a:t>
            </a:r>
            <a:r>
              <a:rPr lang="en-ZA" sz="2800" b="1" dirty="0" err="1">
                <a:solidFill>
                  <a:srgbClr val="EEECE1">
                    <a:lumMod val="25000"/>
                  </a:srgbClr>
                </a:solidFill>
                <a:ea typeface="ＭＳ Ｐゴシック" pitchFamily="34" charset="-128"/>
                <a:cs typeface="+mn-cs"/>
              </a:rPr>
              <a:t>Theewaterskloof</a:t>
            </a:r>
            <a:r>
              <a:rPr lang="en-ZA" sz="2800" b="1" dirty="0">
                <a:solidFill>
                  <a:srgbClr val="EEECE1">
                    <a:lumMod val="25000"/>
                  </a:srgbClr>
                </a:solidFill>
                <a:ea typeface="ＭＳ Ｐゴシック" pitchFamily="34" charset="-128"/>
                <a:cs typeface="+mn-cs"/>
              </a:rPr>
              <a:t> Dam</a:t>
            </a:r>
            <a:endParaRPr lang="en-ZA" dirty="0"/>
          </a:p>
        </p:txBody>
      </p:sp>
      <p:pic>
        <p:nvPicPr>
          <p:cNvPr id="4" name="Picture 5">
            <a:extLst>
              <a:ext uri="{FF2B5EF4-FFF2-40B4-BE49-F238E27FC236}">
                <a16:creationId xmlns:a16="http://schemas.microsoft.com/office/drawing/2014/main" xmlns="" id="{EB430D68-6A17-4BB9-AC76-F42A447224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0857" y="1429719"/>
            <a:ext cx="6419666"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595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74" y="280080"/>
            <a:ext cx="701992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Quality RQOs for </a:t>
            </a:r>
            <a:r>
              <a:rPr lang="en-ZA" sz="3200" b="1" dirty="0" err="1">
                <a:solidFill>
                  <a:schemeClr val="bg2">
                    <a:lumMod val="25000"/>
                  </a:schemeClr>
                </a:solidFill>
                <a:latin typeface="+mn-lt"/>
                <a:ea typeface="ＭＳ Ｐゴシック" pitchFamily="34" charset="-128"/>
                <a:cs typeface="+mn-cs"/>
              </a:rPr>
              <a:t>Theewaterskloof</a:t>
            </a:r>
            <a:r>
              <a:rPr lang="en-ZA" sz="3200" b="1" dirty="0">
                <a:solidFill>
                  <a:schemeClr val="bg2">
                    <a:lumMod val="25000"/>
                  </a:schemeClr>
                </a:solidFill>
                <a:latin typeface="+mn-lt"/>
                <a:ea typeface="ＭＳ Ｐゴシック" pitchFamily="34" charset="-128"/>
                <a:cs typeface="+mn-cs"/>
              </a:rPr>
              <a:t> Dam</a:t>
            </a:r>
          </a:p>
        </p:txBody>
      </p:sp>
      <p:graphicFrame>
        <p:nvGraphicFramePr>
          <p:cNvPr id="4" name="Content Placeholder 3">
            <a:extLst>
              <a:ext uri="{FF2B5EF4-FFF2-40B4-BE49-F238E27FC236}">
                <a16:creationId xmlns:a16="http://schemas.microsoft.com/office/drawing/2014/main" xmlns="" id="{3D3528E2-F89D-4832-84A4-858214E2A0F1}"/>
              </a:ext>
            </a:extLst>
          </p:cNvPr>
          <p:cNvGraphicFramePr>
            <a:graphicFrameLocks noGrp="1"/>
          </p:cNvGraphicFramePr>
          <p:nvPr>
            <p:ph idx="1"/>
            <p:extLst/>
          </p:nvPr>
        </p:nvGraphicFramePr>
        <p:xfrm>
          <a:off x="0" y="847641"/>
          <a:ext cx="9144001" cy="6052015"/>
        </p:xfrm>
        <a:graphic>
          <a:graphicData uri="http://schemas.openxmlformats.org/drawingml/2006/table">
            <a:tbl>
              <a:tblPr firstRow="1">
                <a:tableStyleId>{5C22544A-7EE6-4342-B048-85BDC9FD1C3A}</a:tableStyleId>
              </a:tblPr>
              <a:tblGrid>
                <a:gridCol w="1000125">
                  <a:extLst>
                    <a:ext uri="{9D8B030D-6E8A-4147-A177-3AD203B41FA5}">
                      <a16:colId xmlns:a16="http://schemas.microsoft.com/office/drawing/2014/main" xmlns="" val="3812378879"/>
                    </a:ext>
                  </a:extLst>
                </a:gridCol>
                <a:gridCol w="2097917">
                  <a:extLst>
                    <a:ext uri="{9D8B030D-6E8A-4147-A177-3AD203B41FA5}">
                      <a16:colId xmlns:a16="http://schemas.microsoft.com/office/drawing/2014/main" xmlns="" val="2211577109"/>
                    </a:ext>
                  </a:extLst>
                </a:gridCol>
                <a:gridCol w="1331083">
                  <a:extLst>
                    <a:ext uri="{9D8B030D-6E8A-4147-A177-3AD203B41FA5}">
                      <a16:colId xmlns:a16="http://schemas.microsoft.com/office/drawing/2014/main" xmlns="" val="2133526495"/>
                    </a:ext>
                  </a:extLst>
                </a:gridCol>
                <a:gridCol w="1771650">
                  <a:extLst>
                    <a:ext uri="{9D8B030D-6E8A-4147-A177-3AD203B41FA5}">
                      <a16:colId xmlns:a16="http://schemas.microsoft.com/office/drawing/2014/main" xmlns="" val="1393674060"/>
                    </a:ext>
                  </a:extLst>
                </a:gridCol>
                <a:gridCol w="1564801">
                  <a:extLst>
                    <a:ext uri="{9D8B030D-6E8A-4147-A177-3AD203B41FA5}">
                      <a16:colId xmlns:a16="http://schemas.microsoft.com/office/drawing/2014/main" xmlns="" val="2225034482"/>
                    </a:ext>
                  </a:extLst>
                </a:gridCol>
                <a:gridCol w="1378425">
                  <a:extLst>
                    <a:ext uri="{9D8B030D-6E8A-4147-A177-3AD203B41FA5}">
                      <a16:colId xmlns:a16="http://schemas.microsoft.com/office/drawing/2014/main" xmlns="" val="1116658652"/>
                    </a:ext>
                  </a:extLst>
                </a:gridCol>
              </a:tblGrid>
              <a:tr h="774997">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Sub-comp.</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RQO Narrative description</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Indicator</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Numerical Limits</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GB" sz="1600" b="1" dirty="0">
                          <a:solidFill>
                            <a:schemeClr val="tx1"/>
                          </a:solidFill>
                          <a:effectLst/>
                          <a:latin typeface="+mn-lt"/>
                          <a:ea typeface="Times New Roman" panose="02020603050405020304" pitchFamily="18" charset="0"/>
                          <a:cs typeface="Times New Roman" panose="02020603050405020304" pitchFamily="18" charset="0"/>
                        </a:rPr>
                        <a:t>Threshold of Potential Concern</a:t>
                      </a:r>
                    </a:p>
                  </a:txBody>
                  <a:tcPr marL="17780" marR="17780" marT="0" marB="0" anchor="ctr">
                    <a:solidFill>
                      <a:schemeClr val="bg2">
                        <a:lumMod val="90000"/>
                      </a:schemeClr>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Present state (50/95%tile)</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H6R001Q01</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extLst>
                  <a:ext uri="{0D108BD9-81ED-4DB2-BD59-A6C34878D82A}">
                    <a16:rowId xmlns:a16="http://schemas.microsoft.com/office/drawing/2014/main" xmlns="" val="1498740543"/>
                  </a:ext>
                </a:extLst>
              </a:tr>
              <a:tr h="812102">
                <a:tc rowSpan="2">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Nutrients</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rowSpan="2">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Arial" panose="020B0604020202020204" pitchFamily="34" charset="0"/>
                        </a:rPr>
                        <a:t>The system must be maintained in a mesotrophic state or better</a:t>
                      </a:r>
                      <a:endParaRPr lang="en-ZA" sz="1600" b="1" kern="1200" dirty="0">
                        <a:solidFill>
                          <a:schemeClr val="dk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Ortho-phosphate (PO₄-P)</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Median ≤ 0.015 mg/ ℓ P </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Arial" panose="020B0604020202020204" pitchFamily="34" charset="0"/>
                        </a:rPr>
                        <a:t>0.020 mg/ ℓ P</a:t>
                      </a:r>
                      <a:endParaRPr lang="en-ZA" sz="1600" b="1" kern="1200" dirty="0">
                        <a:solidFill>
                          <a:schemeClr val="dk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PO4</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0.005 / 0.014</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 </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294543299"/>
                  </a:ext>
                </a:extLst>
              </a:tr>
              <a:tr h="638233">
                <a:tc vMerge="1">
                  <a:txBody>
                    <a:bodyPr/>
                    <a:lstStyle/>
                    <a:p>
                      <a:endParaRPr lang="en-US"/>
                    </a:p>
                  </a:txBody>
                  <a:tcPr>
                    <a:solidFill>
                      <a:schemeClr val="bg2"/>
                    </a:solidFill>
                  </a:tcPr>
                </a:tc>
                <a:tc vMerge="1">
                  <a:txBody>
                    <a:bodyPr/>
                    <a:lstStyle/>
                    <a:p>
                      <a:endParaRPr lang="en-ZA"/>
                    </a:p>
                  </a:txBody>
                  <a:tcPr>
                    <a:solidFill>
                      <a:schemeClr val="bg2"/>
                    </a:solidFill>
                  </a:tcPr>
                </a:tc>
                <a:tc>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Total inorganic nitrogen (TIN)</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Median ≤ 1.50 mg/ℓ N </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Arial" panose="020B0604020202020204" pitchFamily="34" charset="0"/>
                        </a:rPr>
                        <a:t> 1.3 mg/ℓ N</a:t>
                      </a:r>
                      <a:endParaRPr lang="en-ZA" sz="1600" b="1" kern="1200" dirty="0">
                        <a:solidFill>
                          <a:schemeClr val="dk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TIN</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0.19 / 0.484</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2317987429"/>
                  </a:ext>
                </a:extLst>
              </a:tr>
              <a:tr h="1944003">
                <a:tc>
                  <a:txBody>
                    <a:bodyPr/>
                    <a:lstStyle/>
                    <a:p>
                      <a:pPr>
                        <a:lnSpc>
                          <a:spcPct val="105000"/>
                        </a:lnSpc>
                        <a:spcBef>
                          <a:spcPts val="300"/>
                        </a:spcBef>
                        <a:spcAft>
                          <a:spcPts val="0"/>
                        </a:spcAft>
                      </a:pPr>
                      <a:r>
                        <a:rPr lang="en-GB" sz="1600" b="1" dirty="0">
                          <a:solidFill>
                            <a:schemeClr val="tx1"/>
                          </a:solidFill>
                          <a:effectLst/>
                          <a:latin typeface="+mn-lt"/>
                          <a:ea typeface="Times New Roman" panose="02020603050405020304" pitchFamily="18" charset="0"/>
                          <a:cs typeface="Times New Roman" panose="02020603050405020304" pitchFamily="18" charset="0"/>
                        </a:rPr>
                        <a:t>Salts</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Arial" panose="020B0604020202020204" pitchFamily="34" charset="0"/>
                        </a:rPr>
                        <a:t>Salt levels must be maintained at concentrations where they do not impact negatively on the ecosystem and are in an Ideal category for domestic water supply</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Arial" panose="020B0604020202020204" pitchFamily="34" charset="0"/>
                        </a:rPr>
                        <a:t>Electrical conductivity</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Arial" panose="020B0604020202020204" pitchFamily="34" charset="0"/>
                        </a:rPr>
                        <a:t>95th percentile ≤ 70 mS/m </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GB" sz="1600" b="1" kern="1200" dirty="0">
                          <a:solidFill>
                            <a:schemeClr val="dk1"/>
                          </a:solidFill>
                          <a:effectLst/>
                          <a:latin typeface="+mn-lt"/>
                          <a:ea typeface="Times New Roman" panose="02020603050405020304" pitchFamily="18" charset="0"/>
                          <a:cs typeface="Arial" panose="020B0604020202020204" pitchFamily="34" charset="0"/>
                        </a:rPr>
                        <a:t> 60 mS/m</a:t>
                      </a:r>
                    </a:p>
                  </a:txBody>
                  <a:tcPr marL="17780" marR="17780" marT="0" marB="0" anchor="ctr">
                    <a:solidFill>
                      <a:schemeClr val="bg2"/>
                    </a:solidFill>
                  </a:tcPr>
                </a:tc>
                <a:tc>
                  <a:txBody>
                    <a:bodyPr/>
                    <a:lstStyle/>
                    <a:p>
                      <a:pPr marL="0" marR="0" lvl="0" indent="0" algn="ctr" defTabSz="457200" rtl="0" eaLnBrk="1" fontAlgn="auto" latinLnBrk="0" hangingPunct="1">
                        <a:lnSpc>
                          <a:spcPct val="105000"/>
                        </a:lnSpc>
                        <a:spcBef>
                          <a:spcPts val="0"/>
                        </a:spcBef>
                        <a:spcAft>
                          <a:spcPts val="0"/>
                        </a:spcAft>
                        <a:buClrTx/>
                        <a:buSzTx/>
                        <a:buFontTx/>
                        <a:buNone/>
                        <a:tabLst/>
                        <a:defRPr/>
                      </a:pPr>
                      <a:r>
                        <a:rPr lang="en-ZA" sz="1600" b="1" dirty="0">
                          <a:solidFill>
                            <a:schemeClr val="tx1"/>
                          </a:solidFill>
                          <a:effectLst/>
                          <a:latin typeface="+mn-lt"/>
                          <a:ea typeface="Times New Roman" panose="02020603050405020304" pitchFamily="18" charset="0"/>
                          <a:cs typeface="Times New Roman" panose="02020603050405020304" pitchFamily="18" charset="0"/>
                        </a:rPr>
                        <a:t>EC </a:t>
                      </a:r>
                    </a:p>
                    <a:p>
                      <a:pPr marL="0" marR="0" lvl="0" indent="0" algn="ctr" defTabSz="457200" rtl="0" eaLnBrk="1" fontAlgn="auto" latinLnBrk="0" hangingPunct="1">
                        <a:lnSpc>
                          <a:spcPct val="105000"/>
                        </a:lnSpc>
                        <a:spcBef>
                          <a:spcPts val="0"/>
                        </a:spcBef>
                        <a:spcAft>
                          <a:spcPts val="0"/>
                        </a:spcAft>
                        <a:buClrTx/>
                        <a:buSzTx/>
                        <a:buFontTx/>
                        <a:buNone/>
                        <a:tabLst/>
                        <a:defRPr/>
                      </a:pPr>
                      <a:r>
                        <a:rPr lang="en-ZA" sz="1600" b="1" dirty="0">
                          <a:solidFill>
                            <a:schemeClr val="tx1"/>
                          </a:solidFill>
                          <a:effectLst/>
                          <a:latin typeface="+mn-lt"/>
                          <a:ea typeface="Times New Roman" panose="02020603050405020304" pitchFamily="18" charset="0"/>
                          <a:cs typeface="Times New Roman" panose="02020603050405020304" pitchFamily="18" charset="0"/>
                        </a:rPr>
                        <a:t>8 / 11</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p>
                      <a:pPr marL="0" marR="0" algn="l" defTabSz="457200" rtl="0" eaLnBrk="1" latinLnBrk="0" hangingPunct="1">
                        <a:lnSpc>
                          <a:spcPct val="105000"/>
                        </a:lnSpc>
                        <a:spcBef>
                          <a:spcPts val="0"/>
                        </a:spcBef>
                        <a:spcAft>
                          <a:spcPts val="0"/>
                        </a:spcAft>
                      </a:pPr>
                      <a:endParaRPr lang="en-GB" sz="1600" b="1" kern="1200" dirty="0">
                        <a:solidFill>
                          <a:schemeClr val="dk1"/>
                        </a:solidFill>
                        <a:effectLst/>
                        <a:latin typeface="+mn-lt"/>
                        <a:ea typeface="Times New Roman" panose="02020603050405020304" pitchFamily="18" charset="0"/>
                        <a:cs typeface="Arial" panose="020B0604020202020204" pitchFamily="34" charset="0"/>
                      </a:endParaRPr>
                    </a:p>
                  </a:txBody>
                  <a:tcPr marL="17780" marR="17780" marT="0" marB="0" anchor="ctr">
                    <a:solidFill>
                      <a:schemeClr val="bg2"/>
                    </a:solidFill>
                  </a:tcPr>
                </a:tc>
                <a:extLst>
                  <a:ext uri="{0D108BD9-81ED-4DB2-BD59-A6C34878D82A}">
                    <a16:rowId xmlns:a16="http://schemas.microsoft.com/office/drawing/2014/main" xmlns="" val="1553675014"/>
                  </a:ext>
                </a:extLst>
              </a:tr>
              <a:tr h="690906">
                <a:tc>
                  <a:txBody>
                    <a:bodyPr/>
                    <a:lstStyle/>
                    <a:p>
                      <a:pPr>
                        <a:lnSpc>
                          <a:spcPct val="105000"/>
                        </a:lnSpc>
                        <a:spcBef>
                          <a:spcPts val="300"/>
                        </a:spcBef>
                        <a:spcAft>
                          <a:spcPts val="0"/>
                        </a:spcAft>
                      </a:pPr>
                      <a:r>
                        <a:rPr lang="en-ZA" sz="1600" b="1" dirty="0">
                          <a:solidFill>
                            <a:schemeClr val="tx1"/>
                          </a:solidFill>
                          <a:effectLst/>
                          <a:latin typeface="+mn-lt"/>
                        </a:rPr>
                        <a:t>Pathogens</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nSpc>
                          <a:spcPct val="105000"/>
                        </a:lnSpc>
                        <a:spcBef>
                          <a:spcPts val="300"/>
                        </a:spcBef>
                        <a:spcAft>
                          <a:spcPts val="0"/>
                        </a:spcAft>
                      </a:pPr>
                      <a:r>
                        <a:rPr lang="en-ZA" sz="1600" b="1" dirty="0">
                          <a:solidFill>
                            <a:schemeClr val="tx1"/>
                          </a:solidFill>
                          <a:effectLst/>
                          <a:latin typeface="+mn-lt"/>
                        </a:rPr>
                        <a:t> Maintain in Acceptable cat (contact recreation)</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nSpc>
                          <a:spcPct val="105000"/>
                        </a:lnSpc>
                        <a:spcBef>
                          <a:spcPts val="300"/>
                        </a:spcBef>
                        <a:spcAft>
                          <a:spcPts val="0"/>
                        </a:spcAft>
                      </a:pPr>
                      <a:r>
                        <a:rPr lang="en-ZA" sz="1600" b="1" dirty="0">
                          <a:solidFill>
                            <a:schemeClr val="tx1"/>
                          </a:solidFill>
                          <a:effectLst/>
                          <a:latin typeface="+mn-lt"/>
                        </a:rPr>
                        <a:t> E coli / Faecal coliforms </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nSpc>
                          <a:spcPct val="105000"/>
                        </a:lnSpc>
                        <a:spcBef>
                          <a:spcPts val="300"/>
                        </a:spcBef>
                        <a:spcAft>
                          <a:spcPts val="0"/>
                        </a:spcAft>
                      </a:pPr>
                      <a:r>
                        <a:rPr lang="en-ZA" sz="1600" b="1" dirty="0">
                          <a:solidFill>
                            <a:schemeClr val="tx1"/>
                          </a:solidFill>
                          <a:effectLst/>
                          <a:latin typeface="+mn-lt"/>
                        </a:rPr>
                        <a:t>Median ≤ 130 </a:t>
                      </a:r>
                      <a:r>
                        <a:rPr lang="en-ZA" sz="1600" b="1" dirty="0" err="1">
                          <a:solidFill>
                            <a:schemeClr val="tx1"/>
                          </a:solidFill>
                          <a:effectLst/>
                          <a:latin typeface="+mn-lt"/>
                        </a:rPr>
                        <a:t>cfu</a:t>
                      </a:r>
                      <a:r>
                        <a:rPr lang="en-ZA" sz="1600" b="1" dirty="0">
                          <a:solidFill>
                            <a:schemeClr val="tx1"/>
                          </a:solidFill>
                          <a:effectLst/>
                          <a:latin typeface="+mn-lt"/>
                        </a:rPr>
                        <a:t>/100ml </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110 </a:t>
                      </a:r>
                      <a:r>
                        <a:rPr lang="en-ZA" sz="1600" b="1" dirty="0" err="1">
                          <a:solidFill>
                            <a:schemeClr val="tx1"/>
                          </a:solidFill>
                          <a:effectLst/>
                          <a:latin typeface="+mn-lt"/>
                          <a:ea typeface="Times New Roman" panose="02020603050405020304" pitchFamily="18" charset="0"/>
                          <a:cs typeface="Times New Roman" panose="02020603050405020304" pitchFamily="18" charset="0"/>
                        </a:rPr>
                        <a:t>cfu</a:t>
                      </a:r>
                      <a:r>
                        <a:rPr lang="en-ZA" sz="1600" b="1" dirty="0">
                          <a:solidFill>
                            <a:schemeClr val="tx1"/>
                          </a:solidFill>
                          <a:effectLst/>
                          <a:latin typeface="+mn-lt"/>
                          <a:ea typeface="Times New Roman" panose="02020603050405020304" pitchFamily="18" charset="0"/>
                          <a:cs typeface="Times New Roman" panose="02020603050405020304" pitchFamily="18" charset="0"/>
                        </a:rPr>
                        <a:t>/100ml</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No data</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468650321"/>
                  </a:ext>
                </a:extLst>
              </a:tr>
              <a:tr h="987237">
                <a:tc>
                  <a:txBody>
                    <a:bodyPr/>
                    <a:lstStyle/>
                    <a:p>
                      <a:pPr>
                        <a:lnSpc>
                          <a:spcPct val="105000"/>
                        </a:lnSpc>
                        <a:spcBef>
                          <a:spcPts val="300"/>
                        </a:spcBef>
                        <a:spcAft>
                          <a:spcPts val="0"/>
                        </a:spcAft>
                      </a:pPr>
                      <a:r>
                        <a:rPr lang="en-GB" sz="1600" b="1" dirty="0" err="1">
                          <a:solidFill>
                            <a:schemeClr val="tx1"/>
                          </a:solidFill>
                          <a:effectLst/>
                          <a:latin typeface="+mn-lt"/>
                          <a:ea typeface="Times New Roman" panose="02020603050405020304" pitchFamily="18" charset="0"/>
                          <a:cs typeface="Times New Roman" panose="02020603050405020304" pitchFamily="18" charset="0"/>
                        </a:rPr>
                        <a:t>Phytoplancton</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nSpc>
                          <a:spcPct val="105000"/>
                        </a:lnSpc>
                        <a:spcBef>
                          <a:spcPts val="300"/>
                        </a:spcBef>
                        <a:spcAft>
                          <a:spcPts val="0"/>
                        </a:spcAft>
                      </a:pPr>
                      <a:r>
                        <a:rPr lang="en-US" sz="1600" b="1" dirty="0">
                          <a:solidFill>
                            <a:schemeClr val="tx1"/>
                          </a:solidFill>
                          <a:effectLst/>
                          <a:latin typeface="+mn-lt"/>
                          <a:ea typeface="Times New Roman" panose="02020603050405020304" pitchFamily="18" charset="0"/>
                          <a:cs typeface="Times New Roman" panose="02020603050405020304" pitchFamily="18" charset="0"/>
                        </a:rPr>
                        <a:t>The system must be maintained in a mesotrophic state or better</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nSpc>
                          <a:spcPct val="105000"/>
                        </a:lnSpc>
                        <a:spcBef>
                          <a:spcPts val="300"/>
                        </a:spcBef>
                        <a:spcAft>
                          <a:spcPts val="0"/>
                        </a:spcAft>
                      </a:pPr>
                      <a:r>
                        <a:rPr lang="en-GB" sz="1600" b="1" dirty="0">
                          <a:solidFill>
                            <a:schemeClr val="tx1"/>
                          </a:solidFill>
                          <a:effectLst/>
                          <a:latin typeface="+mn-lt"/>
                          <a:ea typeface="Times New Roman" panose="02020603050405020304" pitchFamily="18" charset="0"/>
                          <a:cs typeface="Times New Roman" panose="02020603050405020304" pitchFamily="18" charset="0"/>
                        </a:rPr>
                        <a:t>Chlorophyll a </a:t>
                      </a:r>
                    </a:p>
                  </a:txBody>
                  <a:tcPr marL="17780" marR="17780" marT="0" marB="0" anchor="ctr">
                    <a:solidFill>
                      <a:schemeClr val="bg2"/>
                    </a:solidFill>
                  </a:tcPr>
                </a:tc>
                <a:tc>
                  <a:txBody>
                    <a:bodyPr/>
                    <a:lstStyle/>
                    <a:p>
                      <a:pPr>
                        <a:lnSpc>
                          <a:spcPct val="105000"/>
                        </a:lnSpc>
                        <a:spcBef>
                          <a:spcPts val="300"/>
                        </a:spcBef>
                        <a:spcAft>
                          <a:spcPts val="0"/>
                        </a:spcAft>
                      </a:pPr>
                      <a:r>
                        <a:rPr lang="en-GB" sz="1600" b="1" dirty="0">
                          <a:solidFill>
                            <a:schemeClr val="tx1"/>
                          </a:solidFill>
                          <a:effectLst/>
                          <a:latin typeface="+mn-lt"/>
                          <a:ea typeface="Times New Roman" panose="02020603050405020304" pitchFamily="18" charset="0"/>
                          <a:cs typeface="Times New Roman" panose="02020603050405020304" pitchFamily="18" charset="0"/>
                        </a:rPr>
                        <a:t>Median ≤ 20 µg/ℓ </a:t>
                      </a:r>
                      <a:r>
                        <a:rPr lang="en-GB" sz="1600" b="1" dirty="0" err="1">
                          <a:solidFill>
                            <a:schemeClr val="tx1"/>
                          </a:solidFill>
                          <a:effectLst/>
                          <a:latin typeface="+mn-lt"/>
                          <a:ea typeface="Times New Roman" panose="02020603050405020304" pitchFamily="18" charset="0"/>
                          <a:cs typeface="Times New Roman" panose="02020603050405020304" pitchFamily="18" charset="0"/>
                        </a:rPr>
                        <a:t>Chl</a:t>
                      </a:r>
                      <a:r>
                        <a:rPr lang="en-GB" sz="1600" b="1" dirty="0">
                          <a:solidFill>
                            <a:schemeClr val="tx1"/>
                          </a:solidFill>
                          <a:effectLst/>
                          <a:latin typeface="+mn-lt"/>
                          <a:ea typeface="Times New Roman" panose="02020603050405020304" pitchFamily="18" charset="0"/>
                          <a:cs typeface="Times New Roman" panose="02020603050405020304" pitchFamily="18" charset="0"/>
                        </a:rPr>
                        <a:t> a</a:t>
                      </a:r>
                    </a:p>
                  </a:txBody>
                  <a:tcPr marL="17780" marR="17780" marT="0" marB="0" anchor="ctr">
                    <a:solidFill>
                      <a:schemeClr val="bg2"/>
                    </a:solidFill>
                  </a:tcPr>
                </a:tc>
                <a:tc>
                  <a:txBody>
                    <a:bodyPr/>
                    <a:lstStyle/>
                    <a:p>
                      <a:pPr marL="0" marR="0" lvl="0" indent="0" algn="ctr" defTabSz="457200" rtl="0" eaLnBrk="1" fontAlgn="auto" latinLnBrk="0" hangingPunct="1">
                        <a:lnSpc>
                          <a:spcPct val="105000"/>
                        </a:lnSpc>
                        <a:spcBef>
                          <a:spcPts val="300"/>
                        </a:spcBef>
                        <a:spcAft>
                          <a:spcPts val="0"/>
                        </a:spcAft>
                        <a:buClrTx/>
                        <a:buSzTx/>
                        <a:buFontTx/>
                        <a:buNone/>
                        <a:tabLst/>
                        <a:defRPr/>
                      </a:pPr>
                      <a:r>
                        <a:rPr lang="en-GB" sz="1600" b="1" dirty="0" err="1">
                          <a:solidFill>
                            <a:schemeClr val="tx1"/>
                          </a:solidFill>
                          <a:effectLst/>
                          <a:latin typeface="+mn-lt"/>
                          <a:ea typeface="Times New Roman" panose="02020603050405020304" pitchFamily="18" charset="0"/>
                          <a:cs typeface="Times New Roman" panose="02020603050405020304" pitchFamily="18" charset="0"/>
                        </a:rPr>
                        <a:t>Chl</a:t>
                      </a:r>
                      <a:r>
                        <a:rPr lang="en-GB" sz="1600" b="1" dirty="0">
                          <a:solidFill>
                            <a:schemeClr val="tx1"/>
                          </a:solidFill>
                          <a:effectLst/>
                          <a:latin typeface="+mn-lt"/>
                          <a:ea typeface="Times New Roman" panose="02020603050405020304" pitchFamily="18" charset="0"/>
                          <a:cs typeface="Times New Roman" panose="02020603050405020304" pitchFamily="18" charset="0"/>
                        </a:rPr>
                        <a:t> a ≤ 15 µg/ℓ</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2.5 </a:t>
                      </a:r>
                      <a:r>
                        <a:rPr lang="en-GB" sz="1600" b="1" dirty="0">
                          <a:solidFill>
                            <a:schemeClr val="tx1"/>
                          </a:solidFill>
                          <a:effectLst/>
                          <a:latin typeface="+mn-lt"/>
                          <a:ea typeface="Times New Roman" panose="02020603050405020304" pitchFamily="18" charset="0"/>
                          <a:cs typeface="Times New Roman" panose="02020603050405020304" pitchFamily="18" charset="0"/>
                        </a:rPr>
                        <a:t>µg/ℓ</a:t>
                      </a:r>
                    </a:p>
                  </a:txBody>
                  <a:tcPr marL="17780" marR="17780" marT="0" marB="0" anchor="ctr">
                    <a:solidFill>
                      <a:schemeClr val="bg2"/>
                    </a:solidFill>
                  </a:tcPr>
                </a:tc>
                <a:extLst>
                  <a:ext uri="{0D108BD9-81ED-4DB2-BD59-A6C34878D82A}">
                    <a16:rowId xmlns:a16="http://schemas.microsoft.com/office/drawing/2014/main" xmlns="" val="4212100901"/>
                  </a:ext>
                </a:extLst>
              </a:tr>
            </a:tbl>
          </a:graphicData>
        </a:graphic>
      </p:graphicFrame>
    </p:spTree>
    <p:extLst>
      <p:ext uri="{BB962C8B-B14F-4D97-AF65-F5344CB8AC3E}">
        <p14:creationId xmlns:p14="http://schemas.microsoft.com/office/powerpoint/2010/main" val="2160895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391400" cy="892552"/>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Greater </a:t>
            </a:r>
            <a:r>
              <a:rPr lang="en-ZA" sz="3200" b="1" dirty="0" err="1">
                <a:solidFill>
                  <a:schemeClr val="bg2">
                    <a:lumMod val="25000"/>
                  </a:schemeClr>
                </a:solidFill>
                <a:latin typeface="+mn-lt"/>
                <a:ea typeface="ＭＳ Ｐゴシック" pitchFamily="34" charset="-128"/>
                <a:cs typeface="+mn-cs"/>
              </a:rPr>
              <a:t>Brandvlei</a:t>
            </a:r>
            <a:r>
              <a:rPr lang="en-ZA" sz="3200" b="1" dirty="0">
                <a:solidFill>
                  <a:schemeClr val="bg2">
                    <a:lumMod val="25000"/>
                  </a:schemeClr>
                </a:solidFill>
                <a:latin typeface="+mn-lt"/>
                <a:ea typeface="ＭＳ Ｐゴシック" pitchFamily="34" charset="-128"/>
                <a:cs typeface="+mn-cs"/>
              </a:rPr>
              <a:t> Dam</a:t>
            </a:r>
            <a:br>
              <a:rPr lang="en-ZA" sz="3200" b="1" dirty="0">
                <a:solidFill>
                  <a:schemeClr val="bg2">
                    <a:lumMod val="25000"/>
                  </a:schemeClr>
                </a:solidFill>
                <a:latin typeface="+mn-lt"/>
                <a:ea typeface="ＭＳ Ｐゴシック" pitchFamily="34" charset="-128"/>
                <a:cs typeface="+mn-cs"/>
              </a:rPr>
            </a:br>
            <a:r>
              <a:rPr lang="en-ZA" sz="2000" b="1" dirty="0">
                <a:solidFill>
                  <a:schemeClr val="bg2">
                    <a:lumMod val="25000"/>
                  </a:schemeClr>
                </a:solidFill>
                <a:latin typeface="+mn-lt"/>
                <a:ea typeface="ＭＳ Ｐゴシック" pitchFamily="34" charset="-128"/>
                <a:cs typeface="+mn-cs"/>
              </a:rPr>
              <a:t>(IUA A2 </a:t>
            </a:r>
            <a:r>
              <a:rPr lang="en-ZA" sz="2000" b="1" dirty="0" err="1">
                <a:solidFill>
                  <a:schemeClr val="bg2">
                    <a:lumMod val="25000"/>
                  </a:schemeClr>
                </a:solidFill>
                <a:latin typeface="+mn-lt"/>
                <a:ea typeface="ＭＳ Ｐゴシック" pitchFamily="34" charset="-128"/>
                <a:cs typeface="+mn-cs"/>
              </a:rPr>
              <a:t>Breede</a:t>
            </a:r>
            <a:r>
              <a:rPr lang="en-ZA" sz="2000" b="1" dirty="0">
                <a:solidFill>
                  <a:schemeClr val="bg2">
                    <a:lumMod val="25000"/>
                  </a:schemeClr>
                </a:solidFill>
                <a:latin typeface="+mn-lt"/>
                <a:ea typeface="ＭＳ Ｐゴシック" pitchFamily="34" charset="-128"/>
                <a:cs typeface="+mn-cs"/>
              </a:rPr>
              <a:t> Working Tributaries)</a:t>
            </a:r>
            <a:endParaRPr lang="en-ZA" sz="3200" b="1" dirty="0">
              <a:solidFill>
                <a:schemeClr val="bg2">
                  <a:lumMod val="25000"/>
                </a:schemeClr>
              </a:solidFill>
              <a:latin typeface="+mn-lt"/>
              <a:ea typeface="ＭＳ Ｐゴシック" pitchFamily="34" charset="-128"/>
              <a:cs typeface="+mn-cs"/>
            </a:endParaRPr>
          </a:p>
        </p:txBody>
      </p:sp>
      <p:sp>
        <p:nvSpPr>
          <p:cNvPr id="3" name="Content Placeholder 2"/>
          <p:cNvSpPr>
            <a:spLocks noGrp="1"/>
          </p:cNvSpPr>
          <p:nvPr>
            <p:ph idx="1"/>
          </p:nvPr>
        </p:nvSpPr>
        <p:spPr>
          <a:xfrm>
            <a:off x="0" y="1419225"/>
            <a:ext cx="8686800" cy="5016758"/>
          </a:xfrm>
          <a:solidFill>
            <a:schemeClr val="bg1"/>
          </a:solidFill>
        </p:spPr>
        <p:txBody>
          <a:bodyPr>
            <a:normAutofit/>
          </a:bodyPr>
          <a:lstStyle/>
          <a:p>
            <a:r>
              <a:rPr lang="en-US" sz="2000" dirty="0"/>
              <a:t>This is largely an off-channel dam (impounds the small lower </a:t>
            </a:r>
            <a:r>
              <a:rPr lang="en-US" sz="2000" dirty="0" err="1"/>
              <a:t>Brandvlei</a:t>
            </a:r>
            <a:r>
              <a:rPr lang="en-US" sz="2000" dirty="0"/>
              <a:t> River) with limited natural inflow, and with limited farm dams located upstream.  During the dry season significant irrigation releases are made. </a:t>
            </a:r>
          </a:p>
          <a:p>
            <a:r>
              <a:rPr lang="en-US" sz="2000" dirty="0"/>
              <a:t>The important </a:t>
            </a:r>
            <a:r>
              <a:rPr lang="en-US" sz="2000" dirty="0" err="1"/>
              <a:t>Papenkuils</a:t>
            </a:r>
            <a:r>
              <a:rPr lang="en-US" sz="2000" dirty="0"/>
              <a:t> floodplain wetland is located just upstream of the dam, below the canal off-takes from the </a:t>
            </a:r>
            <a:r>
              <a:rPr lang="en-US" sz="2000" dirty="0" err="1"/>
              <a:t>Smalblaar</a:t>
            </a:r>
            <a:r>
              <a:rPr lang="en-US" sz="2000" dirty="0"/>
              <a:t> and </a:t>
            </a:r>
            <a:r>
              <a:rPr lang="en-US" sz="2000" dirty="0" err="1"/>
              <a:t>Holsloot</a:t>
            </a:r>
            <a:r>
              <a:rPr lang="en-US" sz="2000" dirty="0"/>
              <a:t> rivers. </a:t>
            </a:r>
          </a:p>
          <a:p>
            <a:r>
              <a:rPr lang="en-US" sz="2000" dirty="0"/>
              <a:t>Water in the dam is mainly used for irrigation along the </a:t>
            </a:r>
            <a:r>
              <a:rPr lang="en-US" sz="2000" dirty="0" err="1"/>
              <a:t>Breede</a:t>
            </a:r>
            <a:r>
              <a:rPr lang="en-US" sz="2000" dirty="0"/>
              <a:t> River and for urban and rural use. Irrigation water is distributed by a system of canals receiving water directly from the dam as well as pumps and canals abstracting released water downstream. </a:t>
            </a:r>
          </a:p>
          <a:p>
            <a:r>
              <a:rPr lang="en-US" sz="2000" dirty="0"/>
              <a:t>Freshening releases are made to reduce salinity (22 million m</a:t>
            </a:r>
            <a:r>
              <a:rPr lang="en-US" sz="2000" baseline="30000" dirty="0"/>
              <a:t>3</a:t>
            </a:r>
            <a:r>
              <a:rPr lang="en-US" sz="2000" dirty="0"/>
              <a:t>/a) in the middle and lower reaches of the </a:t>
            </a:r>
            <a:r>
              <a:rPr lang="en-US" sz="2000" dirty="0" err="1"/>
              <a:t>Breede</a:t>
            </a:r>
            <a:r>
              <a:rPr lang="en-US" sz="2000" dirty="0"/>
              <a:t> River, with some of this water being used opportunistically for irrigation in the lower reaches of the </a:t>
            </a:r>
            <a:r>
              <a:rPr lang="en-US" sz="2000" dirty="0" err="1"/>
              <a:t>Breede</a:t>
            </a:r>
            <a:r>
              <a:rPr lang="en-US" sz="2000" dirty="0"/>
              <a:t> River. The significant recreational activities include abseiling, sailing, kayaking and fishing, among others.</a:t>
            </a:r>
            <a:endParaRPr lang="en-ZA" sz="2000" dirty="0"/>
          </a:p>
        </p:txBody>
      </p:sp>
    </p:spTree>
    <p:extLst>
      <p:ext uri="{BB962C8B-B14F-4D97-AF65-F5344CB8AC3E}">
        <p14:creationId xmlns:p14="http://schemas.microsoft.com/office/powerpoint/2010/main" val="2622100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urecon.info\shares\ZACPT\Projects\Projects\112722   Breede-Gouritz WR Classes &amp; RQOs\03 Prj Del\15 GIS\2018_jpg\A5_prioritisation_perIUA\A5_br_prioritisationPerIUA_Breede Working Tributaries_1.jpg">
            <a:extLst>
              <a:ext uri="{FF2B5EF4-FFF2-40B4-BE49-F238E27FC236}">
                <a16:creationId xmlns:a16="http://schemas.microsoft.com/office/drawing/2014/main" xmlns="" id="{83FD513F-7146-4802-A34F-3B53E65717E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415196"/>
            <a:ext cx="9144000" cy="6442804"/>
          </a:xfrm>
          <a:prstGeom prst="rect">
            <a:avLst/>
          </a:prstGeom>
          <a:noFill/>
          <a:ln>
            <a:noFill/>
          </a:ln>
        </p:spPr>
      </p:pic>
      <p:sp>
        <p:nvSpPr>
          <p:cNvPr id="2" name="Title 1">
            <a:extLst>
              <a:ext uri="{FF2B5EF4-FFF2-40B4-BE49-F238E27FC236}">
                <a16:creationId xmlns:a16="http://schemas.microsoft.com/office/drawing/2014/main" xmlns="" id="{864544B8-A156-4121-A0C3-6C836C82F844}"/>
              </a:ext>
            </a:extLst>
          </p:cNvPr>
          <p:cNvSpPr>
            <a:spLocks noGrp="1"/>
          </p:cNvSpPr>
          <p:nvPr>
            <p:ph type="title"/>
          </p:nvPr>
        </p:nvSpPr>
        <p:spPr>
          <a:xfrm>
            <a:off x="737419" y="149392"/>
            <a:ext cx="8406581" cy="440543"/>
          </a:xfrm>
          <a:solidFill>
            <a:schemeClr val="bg1"/>
          </a:solidFill>
        </p:spPr>
        <p:txBody>
          <a:bodyPr/>
          <a:lstStyle/>
          <a:p>
            <a:pPr algn="l"/>
            <a:r>
              <a:rPr lang="en-ZA" sz="3200" b="1" dirty="0">
                <a:solidFill>
                  <a:srgbClr val="EEECE1">
                    <a:lumMod val="25000"/>
                  </a:srgbClr>
                </a:solidFill>
                <a:ea typeface="ＭＳ Ｐゴシック" pitchFamily="34" charset="-128"/>
                <a:cs typeface="+mn-cs"/>
              </a:rPr>
              <a:t>Greater </a:t>
            </a:r>
            <a:r>
              <a:rPr lang="en-ZA" sz="3200" b="1" dirty="0" err="1">
                <a:solidFill>
                  <a:srgbClr val="EEECE1">
                    <a:lumMod val="25000"/>
                  </a:srgbClr>
                </a:solidFill>
                <a:ea typeface="ＭＳ Ｐゴシック" pitchFamily="34" charset="-128"/>
                <a:cs typeface="+mn-cs"/>
              </a:rPr>
              <a:t>Brandvlei</a:t>
            </a:r>
            <a:r>
              <a:rPr lang="en-ZA" sz="3200" b="1" dirty="0">
                <a:solidFill>
                  <a:srgbClr val="EEECE1">
                    <a:lumMod val="25000"/>
                  </a:srgbClr>
                </a:solidFill>
                <a:ea typeface="ＭＳ Ｐゴシック" pitchFamily="34" charset="-128"/>
                <a:cs typeface="+mn-cs"/>
              </a:rPr>
              <a:t> Dam </a:t>
            </a:r>
            <a:r>
              <a:rPr lang="en-ZA" sz="2000" b="1" dirty="0">
                <a:solidFill>
                  <a:srgbClr val="EEECE1">
                    <a:lumMod val="25000"/>
                  </a:srgbClr>
                </a:solidFill>
                <a:ea typeface="ＭＳ Ｐゴシック" pitchFamily="34" charset="-128"/>
                <a:cs typeface="+mn-cs"/>
              </a:rPr>
              <a:t>(IUA A2 </a:t>
            </a:r>
            <a:r>
              <a:rPr lang="en-ZA" sz="2000" b="1" dirty="0" err="1">
                <a:solidFill>
                  <a:srgbClr val="EEECE1">
                    <a:lumMod val="25000"/>
                  </a:srgbClr>
                </a:solidFill>
                <a:ea typeface="ＭＳ Ｐゴシック" pitchFamily="34" charset="-128"/>
                <a:cs typeface="+mn-cs"/>
              </a:rPr>
              <a:t>Breede</a:t>
            </a:r>
            <a:r>
              <a:rPr lang="en-ZA" sz="2000" b="1" dirty="0">
                <a:solidFill>
                  <a:srgbClr val="EEECE1">
                    <a:lumMod val="25000"/>
                  </a:srgbClr>
                </a:solidFill>
                <a:ea typeface="ＭＳ Ｐゴシック" pitchFamily="34" charset="-128"/>
                <a:cs typeface="+mn-cs"/>
              </a:rPr>
              <a:t> Working Tributaries)</a:t>
            </a:r>
            <a:endParaRPr lang="en-ZA" dirty="0"/>
          </a:p>
        </p:txBody>
      </p:sp>
    </p:spTree>
    <p:extLst>
      <p:ext uri="{BB962C8B-B14F-4D97-AF65-F5344CB8AC3E}">
        <p14:creationId xmlns:p14="http://schemas.microsoft.com/office/powerpoint/2010/main" val="678043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391400" cy="892552"/>
          </a:xfrm>
          <a:noFill/>
        </p:spPr>
        <p:txBody>
          <a:bodyPr wrap="square">
            <a:spAutoFit/>
          </a:bodyPr>
          <a:lstStyle/>
          <a:p>
            <a:pPr algn="l"/>
            <a:r>
              <a:rPr lang="en-ZA" sz="3200" b="1" dirty="0">
                <a:solidFill>
                  <a:srgbClr val="EEECE1">
                    <a:lumMod val="25000"/>
                  </a:srgbClr>
                </a:solidFill>
                <a:ea typeface="ＭＳ Ｐゴシック" pitchFamily="34" charset="-128"/>
                <a:cs typeface="+mn-cs"/>
              </a:rPr>
              <a:t>Greater </a:t>
            </a:r>
            <a:r>
              <a:rPr lang="en-ZA" sz="3200" b="1" dirty="0" err="1">
                <a:solidFill>
                  <a:srgbClr val="EEECE1">
                    <a:lumMod val="25000"/>
                  </a:srgbClr>
                </a:solidFill>
                <a:ea typeface="ＭＳ Ｐゴシック" pitchFamily="34" charset="-128"/>
                <a:cs typeface="+mn-cs"/>
              </a:rPr>
              <a:t>Brandvlei</a:t>
            </a:r>
            <a:r>
              <a:rPr lang="en-ZA" sz="3200" b="1" dirty="0">
                <a:solidFill>
                  <a:srgbClr val="EEECE1">
                    <a:lumMod val="25000"/>
                  </a:srgbClr>
                </a:solidFill>
                <a:ea typeface="ＭＳ Ｐゴシック" pitchFamily="34" charset="-128"/>
                <a:cs typeface="+mn-cs"/>
              </a:rPr>
              <a:t> Dam</a:t>
            </a:r>
            <a:br>
              <a:rPr lang="en-ZA" sz="3200" b="1" dirty="0">
                <a:solidFill>
                  <a:srgbClr val="EEECE1">
                    <a:lumMod val="25000"/>
                  </a:srgbClr>
                </a:solidFill>
                <a:ea typeface="ＭＳ Ｐゴシック" pitchFamily="34" charset="-128"/>
                <a:cs typeface="+mn-cs"/>
              </a:rPr>
            </a:br>
            <a:r>
              <a:rPr lang="en-ZA" sz="2000" b="1" dirty="0">
                <a:solidFill>
                  <a:srgbClr val="EEECE1">
                    <a:lumMod val="25000"/>
                  </a:srgbClr>
                </a:solidFill>
                <a:ea typeface="ＭＳ Ｐゴシック" pitchFamily="34" charset="-128"/>
                <a:cs typeface="+mn-cs"/>
              </a:rPr>
              <a:t>(IUA A2 </a:t>
            </a:r>
            <a:r>
              <a:rPr lang="en-ZA" sz="2000" b="1" dirty="0" err="1">
                <a:solidFill>
                  <a:srgbClr val="EEECE1">
                    <a:lumMod val="25000"/>
                  </a:srgbClr>
                </a:solidFill>
                <a:ea typeface="ＭＳ Ｐゴシック" pitchFamily="34" charset="-128"/>
                <a:cs typeface="+mn-cs"/>
              </a:rPr>
              <a:t>Breede</a:t>
            </a:r>
            <a:r>
              <a:rPr lang="en-ZA" sz="2000" b="1" dirty="0">
                <a:solidFill>
                  <a:srgbClr val="EEECE1">
                    <a:lumMod val="25000"/>
                  </a:srgbClr>
                </a:solidFill>
                <a:ea typeface="ＭＳ Ｐゴシック" pitchFamily="34" charset="-128"/>
                <a:cs typeface="+mn-cs"/>
              </a:rPr>
              <a:t> Working Tributaries)</a:t>
            </a:r>
            <a:endParaRPr lang="en-ZA" sz="3200" b="1" dirty="0">
              <a:solidFill>
                <a:schemeClr val="tx1">
                  <a:lumMod val="65000"/>
                  <a:lumOff val="35000"/>
                </a:schemeClr>
              </a:solidFill>
              <a:latin typeface="+mn-lt"/>
              <a:ea typeface="ＭＳ Ｐゴシック" pitchFamily="34" charset="-128"/>
              <a:cs typeface="+mn-cs"/>
            </a:endParaRPr>
          </a:p>
        </p:txBody>
      </p:sp>
      <p:graphicFrame>
        <p:nvGraphicFramePr>
          <p:cNvPr id="4" name="Content Placeholder 3">
            <a:extLst>
              <a:ext uri="{FF2B5EF4-FFF2-40B4-BE49-F238E27FC236}">
                <a16:creationId xmlns:a16="http://schemas.microsoft.com/office/drawing/2014/main" xmlns="" id="{E9A4F420-E710-48D0-BF21-A6C2ACE1D5EB}"/>
              </a:ext>
            </a:extLst>
          </p:cNvPr>
          <p:cNvGraphicFramePr>
            <a:graphicFrameLocks noGrp="1"/>
          </p:cNvGraphicFramePr>
          <p:nvPr>
            <p:ph idx="1"/>
            <p:extLst>
              <p:ext uri="{D42A27DB-BD31-4B8C-83A1-F6EECF244321}">
                <p14:modId xmlns:p14="http://schemas.microsoft.com/office/powerpoint/2010/main" val="3046097236"/>
              </p:ext>
            </p:extLst>
          </p:nvPr>
        </p:nvGraphicFramePr>
        <p:xfrm>
          <a:off x="0" y="1420835"/>
          <a:ext cx="9144000" cy="5077275"/>
        </p:xfrm>
        <a:graphic>
          <a:graphicData uri="http://schemas.openxmlformats.org/drawingml/2006/table">
            <a:tbl>
              <a:tblPr firstRow="1"/>
              <a:tblGrid>
                <a:gridCol w="1152525">
                  <a:extLst>
                    <a:ext uri="{9D8B030D-6E8A-4147-A177-3AD203B41FA5}">
                      <a16:colId xmlns:a16="http://schemas.microsoft.com/office/drawing/2014/main" xmlns="" val="859076845"/>
                    </a:ext>
                  </a:extLst>
                </a:gridCol>
                <a:gridCol w="5495925">
                  <a:extLst>
                    <a:ext uri="{9D8B030D-6E8A-4147-A177-3AD203B41FA5}">
                      <a16:colId xmlns:a16="http://schemas.microsoft.com/office/drawing/2014/main" xmlns="" val="1445861777"/>
                    </a:ext>
                  </a:extLst>
                </a:gridCol>
                <a:gridCol w="2495550">
                  <a:extLst>
                    <a:ext uri="{9D8B030D-6E8A-4147-A177-3AD203B41FA5}">
                      <a16:colId xmlns:a16="http://schemas.microsoft.com/office/drawing/2014/main" xmlns="" val="3039586317"/>
                    </a:ext>
                  </a:extLst>
                </a:gridCol>
              </a:tblGrid>
              <a:tr h="440436">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Sub-comp.</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Rationale for sub-component choice</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 selection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4068466212"/>
                  </a:ext>
                </a:extLst>
              </a:tr>
              <a:tr h="540327">
                <a:tc>
                  <a:txBody>
                    <a:bodyPr/>
                    <a:lstStyle/>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Low flows</a:t>
                      </a:r>
                      <a:endParaRPr lang="en-US"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Dam levels must remain sufficient to make releases for irrigation, as well as releases for ecosystem function downstream. </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EWR</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501305636"/>
                  </a:ext>
                </a:extLst>
              </a:tr>
              <a:tr h="900546">
                <a:tc>
                  <a:txBody>
                    <a:bodyPr/>
                    <a:lstStyle/>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High flows</a:t>
                      </a:r>
                      <a:endParaRPr lang="en-US"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During the wet season the dam levels must be maintained such that they are able to support releases for ecosystem function and for irrigation (outlet structure is limiting). During the summer irrigation releases significantly exceed dry season EWR flows.</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EWR</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74261247"/>
                  </a:ext>
                </a:extLst>
              </a:tr>
              <a:tr h="360218">
                <a:tc>
                  <a:txBody>
                    <a:bodyPr/>
                    <a:lstStyle/>
                    <a:p>
                      <a:pPr marL="0" marR="0">
                        <a:lnSpc>
                          <a:spcPct val="105000"/>
                        </a:lnSpc>
                        <a:spcBef>
                          <a:spcPts val="300"/>
                        </a:spcBef>
                        <a:spcAft>
                          <a:spcPts val="0"/>
                        </a:spcAft>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Nutrients</a:t>
                      </a:r>
                      <a:endPar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system must be maintained in an oligotrophic state. </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Ortho-phosphate, nitrogen, ammonium</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3184738952"/>
                  </a:ext>
                </a:extLst>
              </a:tr>
              <a:tr h="540327">
                <a:tc>
                  <a:txBody>
                    <a:bodyPr/>
                    <a:lstStyle/>
                    <a:p>
                      <a:pPr marL="0" marR="0">
                        <a:lnSpc>
                          <a:spcPct val="105000"/>
                        </a:lnSpc>
                        <a:spcBef>
                          <a:spcPts val="300"/>
                        </a:spcBef>
                        <a:spcAft>
                          <a:spcPts val="0"/>
                        </a:spcAft>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Salts</a:t>
                      </a:r>
                      <a:endPar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Salt levels must be maintained at concentrations where they do not impact negatively on the ecosystem.</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Electrical conductivity</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3314490486"/>
                  </a:ext>
                </a:extLst>
              </a:tr>
              <a:tr h="1080654">
                <a:tc>
                  <a:txBody>
                    <a:bodyPr/>
                    <a:lstStyle/>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Fish</a:t>
                      </a:r>
                      <a:endParaRPr lang="en-US"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wellbeing of the fish community of this artificial ecosystem must be maintained in a suitable condition to contribute to regional biodiversity and to support local recreational angling industry.  The re-infestation of alien species from the dam should be prevented. Consumption of fish must not pose a health risk.</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Implementation of the Index of Reservoir Habitat Impairment (IRHI) by Miranda and Hunt (2011), fish health evaluation</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478483960"/>
                  </a:ext>
                </a:extLst>
              </a:tr>
            </a:tbl>
          </a:graphicData>
        </a:graphic>
      </p:graphicFrame>
    </p:spTree>
    <p:extLst>
      <p:ext uri="{BB962C8B-B14F-4D97-AF65-F5344CB8AC3E}">
        <p14:creationId xmlns:p14="http://schemas.microsoft.com/office/powerpoint/2010/main" val="1472386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274638"/>
            <a:ext cx="7569200" cy="523220"/>
          </a:xfrm>
          <a:noFill/>
        </p:spPr>
        <p:txBody>
          <a:bodyPr wrap="square">
            <a:spAutoFit/>
          </a:bodyPr>
          <a:lstStyle/>
          <a:p>
            <a:pPr algn="l"/>
            <a:r>
              <a:rPr lang="en-ZA" sz="2800" b="1" dirty="0">
                <a:solidFill>
                  <a:schemeClr val="bg2">
                    <a:lumMod val="25000"/>
                  </a:schemeClr>
                </a:solidFill>
                <a:latin typeface="+mn-lt"/>
                <a:ea typeface="ＭＳ Ｐゴシック" pitchFamily="34" charset="-128"/>
                <a:cs typeface="+mn-cs"/>
              </a:rPr>
              <a:t>Quantity &amp; Biota RQOs for Greater </a:t>
            </a:r>
            <a:r>
              <a:rPr lang="en-ZA" sz="2800" b="1" dirty="0" err="1">
                <a:solidFill>
                  <a:schemeClr val="bg2">
                    <a:lumMod val="25000"/>
                  </a:schemeClr>
                </a:solidFill>
                <a:latin typeface="+mn-lt"/>
                <a:ea typeface="ＭＳ Ｐゴシック" pitchFamily="34" charset="-128"/>
                <a:cs typeface="+mn-cs"/>
              </a:rPr>
              <a:t>Brandvlei</a:t>
            </a:r>
            <a:r>
              <a:rPr lang="en-ZA" sz="2800" b="1" dirty="0">
                <a:solidFill>
                  <a:schemeClr val="bg2">
                    <a:lumMod val="25000"/>
                  </a:schemeClr>
                </a:solidFill>
                <a:latin typeface="+mn-lt"/>
                <a:ea typeface="ＭＳ Ｐゴシック" pitchFamily="34" charset="-128"/>
                <a:cs typeface="+mn-cs"/>
              </a:rPr>
              <a:t> Dam</a:t>
            </a:r>
            <a:endParaRPr lang="en-ZA" sz="2800" b="1" dirty="0">
              <a:solidFill>
                <a:schemeClr val="tx1">
                  <a:lumMod val="65000"/>
                  <a:lumOff val="35000"/>
                </a:schemeClr>
              </a:solidFill>
              <a:latin typeface="+mn-lt"/>
              <a:ea typeface="ＭＳ Ｐゴシック" pitchFamily="34" charset="-128"/>
              <a:cs typeface="+mn-cs"/>
            </a:endParaRPr>
          </a:p>
        </p:txBody>
      </p:sp>
      <p:graphicFrame>
        <p:nvGraphicFramePr>
          <p:cNvPr id="17" name="Content Placeholder 16">
            <a:extLst>
              <a:ext uri="{FF2B5EF4-FFF2-40B4-BE49-F238E27FC236}">
                <a16:creationId xmlns:a16="http://schemas.microsoft.com/office/drawing/2014/main" xmlns="" id="{EE9385D3-6EC2-4BBF-9437-D4EFE68D79AF}"/>
              </a:ext>
            </a:extLst>
          </p:cNvPr>
          <p:cNvGraphicFramePr>
            <a:graphicFrameLocks noGrp="1"/>
          </p:cNvGraphicFramePr>
          <p:nvPr>
            <p:ph idx="1"/>
            <p:extLst>
              <p:ext uri="{D42A27DB-BD31-4B8C-83A1-F6EECF244321}">
                <p14:modId xmlns:p14="http://schemas.microsoft.com/office/powerpoint/2010/main" val="3439900468"/>
              </p:ext>
            </p:extLst>
          </p:nvPr>
        </p:nvGraphicFramePr>
        <p:xfrm>
          <a:off x="0" y="1164523"/>
          <a:ext cx="9144001" cy="5706252"/>
        </p:xfrm>
        <a:graphic>
          <a:graphicData uri="http://schemas.openxmlformats.org/drawingml/2006/table">
            <a:tbl>
              <a:tblPr firstRow="1"/>
              <a:tblGrid>
                <a:gridCol w="761890">
                  <a:extLst>
                    <a:ext uri="{9D8B030D-6E8A-4147-A177-3AD203B41FA5}">
                      <a16:colId xmlns:a16="http://schemas.microsoft.com/office/drawing/2014/main" xmlns="" val="2461657045"/>
                    </a:ext>
                  </a:extLst>
                </a:gridCol>
                <a:gridCol w="3689795">
                  <a:extLst>
                    <a:ext uri="{9D8B030D-6E8A-4147-A177-3AD203B41FA5}">
                      <a16:colId xmlns:a16="http://schemas.microsoft.com/office/drawing/2014/main" xmlns="" val="4182506286"/>
                    </a:ext>
                  </a:extLst>
                </a:gridCol>
                <a:gridCol w="1537368">
                  <a:extLst>
                    <a:ext uri="{9D8B030D-6E8A-4147-A177-3AD203B41FA5}">
                      <a16:colId xmlns:a16="http://schemas.microsoft.com/office/drawing/2014/main" xmlns="" val="3658580474"/>
                    </a:ext>
                  </a:extLst>
                </a:gridCol>
                <a:gridCol w="1577474">
                  <a:extLst>
                    <a:ext uri="{9D8B030D-6E8A-4147-A177-3AD203B41FA5}">
                      <a16:colId xmlns:a16="http://schemas.microsoft.com/office/drawing/2014/main" xmlns="" val="706594559"/>
                    </a:ext>
                  </a:extLst>
                </a:gridCol>
                <a:gridCol w="1577474">
                  <a:extLst>
                    <a:ext uri="{9D8B030D-6E8A-4147-A177-3AD203B41FA5}">
                      <a16:colId xmlns:a16="http://schemas.microsoft.com/office/drawing/2014/main" xmlns="" val="4159054772"/>
                    </a:ext>
                  </a:extLst>
                </a:gridCol>
              </a:tblGrid>
              <a:tr h="515450">
                <a:tc>
                  <a:txBody>
                    <a:bodyPr/>
                    <a:lstStyle/>
                    <a:p>
                      <a:pPr marL="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Sub-comp.</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RQO Narrative description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 measure</a:t>
                      </a:r>
                      <a:endParaRPr lang="en-US" sz="1600" b="1">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Numerical limits</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TPC</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78863520"/>
                  </a:ext>
                </a:extLst>
              </a:tr>
              <a:tr h="2093902">
                <a:tc>
                  <a:txBody>
                    <a:bodyPr/>
                    <a:lstStyle/>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Low flows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TE67A86D0t00"/>
                          <a:cs typeface="Times New Roman" panose="02020603050405020304" pitchFamily="18" charset="0"/>
                        </a:rPr>
                        <a:t>During the dry season dam levels must be sufficient for releases for irrigation and human use and protection of ecosystem function downstream. Dependent on whether increased summer base flows, lack of flow variability and turbid water can be managed. Flow releases made to manage salinity.</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rowSpan="2">
                  <a:txBody>
                    <a:bodyPr/>
                    <a:lstStyle/>
                    <a:p>
                      <a:pPr marL="0" marR="0" algn="l" defTabSz="457200" rtl="0" eaLnBrk="1" latinLnBrk="0" hangingPunct="1">
                        <a:lnSpc>
                          <a:spcPct val="105000"/>
                        </a:lnSpc>
                        <a:spcBef>
                          <a:spcPts val="0"/>
                        </a:spcBef>
                        <a:spcAft>
                          <a:spcPts val="0"/>
                        </a:spcAft>
                      </a:pPr>
                      <a:r>
                        <a:rPr lang="en-US" sz="1600" b="1" kern="1200" dirty="0">
                          <a:solidFill>
                            <a:schemeClr val="tx1"/>
                          </a:solidFill>
                          <a:effectLst/>
                          <a:latin typeface="Calibri" panose="020F0502020204030204" pitchFamily="34" charset="0"/>
                          <a:ea typeface="TTE67A86D0t00"/>
                          <a:cs typeface="Calibri" panose="020F0502020204030204" pitchFamily="34" charset="0"/>
                        </a:rPr>
                        <a:t>Flow releases:</a:t>
                      </a:r>
                    </a:p>
                    <a:p>
                      <a:pPr marL="0" marR="0" algn="l" defTabSz="457200" rtl="0" eaLnBrk="1" latinLnBrk="0" hangingPunct="1">
                        <a:lnSpc>
                          <a:spcPct val="105000"/>
                        </a:lnSpc>
                        <a:spcBef>
                          <a:spcPts val="0"/>
                        </a:spcBef>
                        <a:spcAft>
                          <a:spcPts val="0"/>
                        </a:spcAft>
                      </a:pPr>
                      <a:r>
                        <a:rPr lang="en-US" sz="1600" b="1" kern="1200" dirty="0" err="1">
                          <a:solidFill>
                            <a:schemeClr val="tx1"/>
                          </a:solidFill>
                          <a:effectLst/>
                          <a:latin typeface="Calibri" panose="020F0502020204030204" pitchFamily="34" charset="0"/>
                          <a:ea typeface="TTE67A86D0t00"/>
                          <a:cs typeface="Calibri" panose="020F0502020204030204" pitchFamily="34" charset="0"/>
                        </a:rPr>
                        <a:t>Breede</a:t>
                      </a:r>
                      <a:r>
                        <a:rPr lang="en-US" sz="1600" b="1" kern="1200" dirty="0">
                          <a:solidFill>
                            <a:schemeClr val="tx1"/>
                          </a:solidFill>
                          <a:effectLst/>
                          <a:latin typeface="Calibri" panose="020F0502020204030204" pitchFamily="34" charset="0"/>
                          <a:ea typeface="TTE67A86D0t00"/>
                          <a:cs typeface="Calibri" panose="020F0502020204030204" pitchFamily="34" charset="0"/>
                        </a:rPr>
                        <a:t> EWR3 in H40F</a:t>
                      </a:r>
                    </a:p>
                    <a:p>
                      <a:pPr marL="0" marR="0" algn="l" defTabSz="457200" rtl="0" eaLnBrk="1" latinLnBrk="0" hangingPunct="1">
                        <a:lnSpc>
                          <a:spcPct val="105000"/>
                        </a:lnSpc>
                        <a:spcBef>
                          <a:spcPts val="0"/>
                        </a:spcBef>
                        <a:spcAft>
                          <a:spcPts val="0"/>
                        </a:spcAft>
                      </a:pPr>
                      <a:r>
                        <a:rPr lang="en-US" sz="1600" b="1" kern="1200" dirty="0" err="1">
                          <a:solidFill>
                            <a:schemeClr val="tx1"/>
                          </a:solidFill>
                          <a:effectLst/>
                          <a:latin typeface="Calibri" panose="020F0502020204030204" pitchFamily="34" charset="0"/>
                          <a:ea typeface="TTE67A86D0t00"/>
                          <a:cs typeface="Calibri" panose="020F0502020204030204" pitchFamily="34" charset="0"/>
                        </a:rPr>
                        <a:t>nMAR</a:t>
                      </a:r>
                      <a:r>
                        <a:rPr lang="en-US" sz="1600" b="1" kern="1200" dirty="0">
                          <a:solidFill>
                            <a:schemeClr val="tx1"/>
                          </a:solidFill>
                          <a:effectLst/>
                          <a:latin typeface="Calibri" panose="020F0502020204030204" pitchFamily="34" charset="0"/>
                          <a:ea typeface="TTE67A86D0t00"/>
                          <a:cs typeface="Calibri" panose="020F0502020204030204" pitchFamily="34" charset="0"/>
                        </a:rPr>
                        <a:t> = 1210 million m3/a</a:t>
                      </a:r>
                    </a:p>
                    <a:p>
                      <a:pPr marL="0" marR="0" algn="l" defTabSz="457200" rtl="0" eaLnBrk="1" latinLnBrk="0" hangingPunct="1">
                        <a:lnSpc>
                          <a:spcPct val="105000"/>
                        </a:lnSpc>
                        <a:spcBef>
                          <a:spcPts val="0"/>
                        </a:spcBef>
                        <a:spcAft>
                          <a:spcPts val="0"/>
                        </a:spcAft>
                      </a:pPr>
                      <a:r>
                        <a:rPr lang="en-US" sz="1600" b="1" kern="1200" dirty="0" err="1">
                          <a:solidFill>
                            <a:schemeClr val="tx1"/>
                          </a:solidFill>
                          <a:effectLst/>
                          <a:latin typeface="Calibri" panose="020F0502020204030204" pitchFamily="34" charset="0"/>
                          <a:ea typeface="TTE67A86D0t00"/>
                          <a:cs typeface="Calibri" panose="020F0502020204030204" pitchFamily="34" charset="0"/>
                        </a:rPr>
                        <a:t>pMAR</a:t>
                      </a:r>
                      <a:r>
                        <a:rPr lang="en-US" sz="1600" b="1" kern="1200" dirty="0">
                          <a:solidFill>
                            <a:schemeClr val="tx1"/>
                          </a:solidFill>
                          <a:effectLst/>
                          <a:latin typeface="Calibri" panose="020F0502020204030204" pitchFamily="34" charset="0"/>
                          <a:ea typeface="TTE67A86D0t00"/>
                          <a:cs typeface="Calibri" panose="020F0502020204030204" pitchFamily="34" charset="0"/>
                        </a:rPr>
                        <a:t>:  763 million m3/a</a:t>
                      </a:r>
                    </a:p>
                    <a:p>
                      <a:pPr marL="0" marR="0" algn="l" defTabSz="457200" rtl="0" eaLnBrk="1" latinLnBrk="0" hangingPunct="1">
                        <a:lnSpc>
                          <a:spcPct val="105000"/>
                        </a:lnSpc>
                        <a:spcBef>
                          <a:spcPts val="0"/>
                        </a:spcBef>
                        <a:spcAft>
                          <a:spcPts val="0"/>
                        </a:spcAft>
                      </a:pPr>
                      <a:r>
                        <a:rPr lang="en-US" sz="1600" b="1" kern="1200" dirty="0">
                          <a:solidFill>
                            <a:schemeClr val="tx1"/>
                          </a:solidFill>
                          <a:effectLst/>
                          <a:latin typeface="Calibri" panose="020F0502020204030204" pitchFamily="34" charset="0"/>
                          <a:ea typeface="TTE67A86D0t00"/>
                          <a:cs typeface="Calibri" panose="020F0502020204030204" pitchFamily="34" charset="0"/>
                        </a:rPr>
                        <a:t>REC = CD category</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rowSpan="2">
                  <a:txBody>
                    <a:bodyPr/>
                    <a:lstStyle/>
                    <a:p>
                      <a:pPr marL="0" marR="0" algn="l" defTabSz="457200" rtl="0" eaLnBrk="1" latinLnBrk="0" hangingPunct="1">
                        <a:lnSpc>
                          <a:spcPct val="105000"/>
                        </a:lnSpc>
                        <a:spcBef>
                          <a:spcPts val="0"/>
                        </a:spcBef>
                        <a:spcAft>
                          <a:spcPts val="0"/>
                        </a:spcAft>
                      </a:pPr>
                      <a:r>
                        <a:rPr lang="en-ZA" sz="1600" b="1" kern="1200" dirty="0" err="1">
                          <a:solidFill>
                            <a:schemeClr val="tx1"/>
                          </a:solidFill>
                          <a:effectLst/>
                          <a:latin typeface="Calibri" panose="020F0502020204030204" pitchFamily="34" charset="0"/>
                          <a:ea typeface="+mn-ea"/>
                          <a:cs typeface="Calibri" panose="020F0502020204030204" pitchFamily="34" charset="0"/>
                        </a:rPr>
                        <a:t>Breede</a:t>
                      </a:r>
                      <a:r>
                        <a:rPr lang="en-ZA" sz="1600" b="1" kern="1200" dirty="0">
                          <a:solidFill>
                            <a:schemeClr val="tx1"/>
                          </a:solidFill>
                          <a:effectLst/>
                          <a:latin typeface="Calibri" panose="020F0502020204030204" pitchFamily="34" charset="0"/>
                          <a:ea typeface="+mn-ea"/>
                          <a:cs typeface="Calibri" panose="020F0502020204030204" pitchFamily="34" charset="0"/>
                        </a:rPr>
                        <a:t> EWR 3 site in </a:t>
                      </a:r>
                      <a:r>
                        <a:rPr lang="en-ZA" sz="1600" b="1" kern="1200" dirty="0" err="1">
                          <a:solidFill>
                            <a:schemeClr val="tx1"/>
                          </a:solidFill>
                          <a:effectLst/>
                          <a:latin typeface="Calibri" panose="020F0502020204030204" pitchFamily="34" charset="0"/>
                          <a:ea typeface="+mn-ea"/>
                          <a:cs typeface="Calibri" panose="020F0502020204030204" pitchFamily="34" charset="0"/>
                        </a:rPr>
                        <a:t>Breede</a:t>
                      </a:r>
                      <a:r>
                        <a:rPr lang="en-ZA" sz="1600" b="1" kern="1200" dirty="0">
                          <a:solidFill>
                            <a:schemeClr val="tx1"/>
                          </a:solidFill>
                          <a:effectLst/>
                          <a:latin typeface="Calibri" panose="020F0502020204030204" pitchFamily="34" charset="0"/>
                          <a:ea typeface="+mn-ea"/>
                          <a:cs typeface="Calibri" panose="020F0502020204030204" pitchFamily="34" charset="0"/>
                        </a:rPr>
                        <a:t> River – specified flows </a:t>
                      </a:r>
                    </a:p>
                    <a:p>
                      <a:pPr marL="0" marR="0" algn="l" defTabSz="457200" rtl="0" eaLnBrk="1" latinLnBrk="0" hangingPunct="1">
                        <a:lnSpc>
                          <a:spcPct val="105000"/>
                        </a:lnSpc>
                        <a:spcBef>
                          <a:spcPts val="0"/>
                        </a:spcBef>
                        <a:spcAft>
                          <a:spcPts val="0"/>
                        </a:spcAft>
                      </a:pPr>
                      <a:endParaRPr lang="en-US" sz="1600" b="1" kern="1200" dirty="0">
                        <a:solidFill>
                          <a:schemeClr val="tx1"/>
                        </a:solidFill>
                        <a:effectLst/>
                        <a:latin typeface="Calibri" panose="020F0502020204030204" pitchFamily="34" charset="0"/>
                        <a:ea typeface="+mn-ea"/>
                        <a:cs typeface="Calibri" panose="020F0502020204030204" pitchFamily="34" charset="0"/>
                      </a:endParaRPr>
                    </a:p>
                  </a:txBody>
                  <a:tcPr marL="17780" marR="177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rowSpan="2">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cs typeface="Calibri" panose="020F0502020204030204" pitchFamily="34" charset="0"/>
                        </a:rPr>
                        <a:t>Not applicable</a:t>
                      </a:r>
                      <a:endParaRPr lang="en-US" sz="1600" b="1" kern="1200" dirty="0">
                        <a:solidFill>
                          <a:schemeClr val="tx1"/>
                        </a:solidFill>
                        <a:effectLst/>
                        <a:latin typeface="Calibri" panose="020F0502020204030204" pitchFamily="34"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xmlns="" val="3945794051"/>
                  </a:ext>
                </a:extLst>
              </a:tr>
              <a:tr h="1304676">
                <a:tc>
                  <a:txBody>
                    <a:bodyPr/>
                    <a:lstStyle/>
                    <a:p>
                      <a:pPr marL="0" marR="0">
                        <a:lnSpc>
                          <a:spcPct val="105000"/>
                        </a:lnSpc>
                        <a:spcBef>
                          <a:spcPts val="0"/>
                        </a:spcBef>
                        <a:spcAft>
                          <a:spcPts val="0"/>
                        </a:spcAft>
                      </a:pPr>
                      <a:r>
                        <a:rPr lang="en-ZA" sz="1600" b="1">
                          <a:effectLst/>
                          <a:latin typeface="Calibri" panose="020F0502020204030204" pitchFamily="34" charset="0"/>
                          <a:ea typeface="Times New Roman" panose="02020603050405020304" pitchFamily="18" charset="0"/>
                          <a:cs typeface="Calibri" panose="020F0502020204030204" pitchFamily="34" charset="0"/>
                        </a:rPr>
                        <a:t>High flows</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During the wet season dam</a:t>
                      </a:r>
                    </a:p>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levels must be maintained such that they support ecosystem function, irrigation and human use, within the constraint of dam outlet structures.</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xmlns="" val="3580334480"/>
                  </a:ext>
                </a:extLst>
              </a:tr>
              <a:tr h="1537969">
                <a:tc>
                  <a:txBody>
                    <a:bodyPr/>
                    <a:lstStyle/>
                    <a:p>
                      <a:pPr marL="0" marR="0">
                        <a:lnSpc>
                          <a:spcPct val="105000"/>
                        </a:lnSpc>
                        <a:spcBef>
                          <a:spcPts val="0"/>
                        </a:spcBef>
                        <a:spcAft>
                          <a:spcPts val="0"/>
                        </a:spcAft>
                      </a:pPr>
                      <a:r>
                        <a:rPr lang="en-ZA" sz="1600" b="1">
                          <a:effectLst/>
                          <a:latin typeface="Calibri" panose="020F0502020204030204" pitchFamily="34" charset="0"/>
                          <a:ea typeface="Times New Roman" panose="02020603050405020304" pitchFamily="18" charset="0"/>
                          <a:cs typeface="Calibri" panose="020F0502020204030204" pitchFamily="34" charset="0"/>
                        </a:rPr>
                        <a:t>Fish</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wellbeing of the fish community of this artificial ecosystem must be maintained in a suitable condition to contribute to regional biodiversity and to support the local recreational angling industry. Consumption of fish must not pose a health risk.</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Implementation of the Index of Reservoir Habitat Impairment (IRHI) by Miranda and Hunt (2011)</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Habitat suitability and fish wellbeing in a state which is equivalent to a D or better ecological category.</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Habitat suitability and fish wellbeing (FRAI) in a state worse than a D ecological category.</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559468863"/>
                  </a:ext>
                </a:extLst>
              </a:tr>
            </a:tbl>
          </a:graphicData>
        </a:graphic>
      </p:graphicFrame>
      <p:pic>
        <p:nvPicPr>
          <p:cNvPr id="5" name="Picture 4">
            <a:extLst>
              <a:ext uri="{FF2B5EF4-FFF2-40B4-BE49-F238E27FC236}">
                <a16:creationId xmlns:a16="http://schemas.microsoft.com/office/drawing/2014/main" xmlns="" id="{50BBBBE6-B6B9-48B0-8671-07989A6359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51218" y="3179861"/>
            <a:ext cx="1282748" cy="970413"/>
          </a:xfrm>
          <a:prstGeom prst="rect">
            <a:avLst/>
          </a:prstGeom>
          <a:noFill/>
          <a:ln>
            <a:noFill/>
          </a:ln>
        </p:spPr>
      </p:pic>
    </p:spTree>
    <p:extLst>
      <p:ext uri="{BB962C8B-B14F-4D97-AF65-F5344CB8AC3E}">
        <p14:creationId xmlns:p14="http://schemas.microsoft.com/office/powerpoint/2010/main" val="1799090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EA117-56A8-4CBF-A549-686E9A898E1B}"/>
              </a:ext>
            </a:extLst>
          </p:cNvPr>
          <p:cNvSpPr>
            <a:spLocks noGrp="1"/>
          </p:cNvSpPr>
          <p:nvPr>
            <p:ph type="title"/>
          </p:nvPr>
        </p:nvSpPr>
        <p:spPr>
          <a:xfrm>
            <a:off x="1456268" y="274638"/>
            <a:ext cx="7687732" cy="522000"/>
          </a:xfrm>
        </p:spPr>
        <p:txBody>
          <a:bodyPr/>
          <a:lstStyle/>
          <a:p>
            <a:r>
              <a:rPr lang="en-ZA" sz="2800" b="1" dirty="0">
                <a:solidFill>
                  <a:srgbClr val="EEECE1">
                    <a:lumMod val="25000"/>
                  </a:srgbClr>
                </a:solidFill>
                <a:ea typeface="ＭＳ Ｐゴシック" pitchFamily="34" charset="-128"/>
                <a:cs typeface="+mn-cs"/>
              </a:rPr>
              <a:t>Quantity Numerical Limits for Greater </a:t>
            </a:r>
            <a:r>
              <a:rPr lang="en-ZA" sz="2800" b="1" dirty="0" err="1">
                <a:solidFill>
                  <a:srgbClr val="EEECE1">
                    <a:lumMod val="25000"/>
                  </a:srgbClr>
                </a:solidFill>
                <a:ea typeface="ＭＳ Ｐゴシック" pitchFamily="34" charset="-128"/>
                <a:cs typeface="+mn-cs"/>
              </a:rPr>
              <a:t>Brandvlei</a:t>
            </a:r>
            <a:r>
              <a:rPr lang="en-ZA" sz="2800" b="1" dirty="0">
                <a:solidFill>
                  <a:srgbClr val="EEECE1">
                    <a:lumMod val="25000"/>
                  </a:srgbClr>
                </a:solidFill>
                <a:ea typeface="ＭＳ Ｐゴシック" pitchFamily="34" charset="-128"/>
                <a:cs typeface="+mn-cs"/>
              </a:rPr>
              <a:t> Dam</a:t>
            </a:r>
            <a:endParaRPr lang="en-ZA" dirty="0"/>
          </a:p>
        </p:txBody>
      </p:sp>
      <p:pic>
        <p:nvPicPr>
          <p:cNvPr id="6" name="Content Placeholder 5">
            <a:extLst>
              <a:ext uri="{FF2B5EF4-FFF2-40B4-BE49-F238E27FC236}">
                <a16:creationId xmlns:a16="http://schemas.microsoft.com/office/drawing/2014/main" xmlns="" id="{D39BBCEC-CA17-40CD-A00B-94E059F0CBA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1273" y="1419126"/>
            <a:ext cx="6356288" cy="5040000"/>
          </a:xfrm>
          <a:prstGeom prst="rect">
            <a:avLst/>
          </a:prstGeom>
          <a:noFill/>
          <a:ln>
            <a:noFill/>
          </a:ln>
        </p:spPr>
      </p:pic>
    </p:spTree>
    <p:extLst>
      <p:ext uri="{BB962C8B-B14F-4D97-AF65-F5344CB8AC3E}">
        <p14:creationId xmlns:p14="http://schemas.microsoft.com/office/powerpoint/2010/main" val="58315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9339" y="1847025"/>
            <a:ext cx="7178040" cy="4068000"/>
          </a:xfrm>
        </p:spPr>
        <p:txBody>
          <a:bodyPr/>
          <a:lstStyle/>
          <a:p>
            <a:r>
              <a:rPr lang="en-ZA" sz="2800" dirty="0"/>
              <a:t>Mon 12 – Wed 14 March: </a:t>
            </a:r>
            <a:r>
              <a:rPr lang="en-ZA" sz="2800" dirty="0" err="1"/>
              <a:t>Breede</a:t>
            </a:r>
            <a:r>
              <a:rPr lang="en-ZA" sz="2800" dirty="0"/>
              <a:t>-Overberg</a:t>
            </a:r>
          </a:p>
          <a:p>
            <a:pPr lvl="1"/>
            <a:r>
              <a:rPr lang="en-ZA" sz="2600" dirty="0">
                <a:solidFill>
                  <a:srgbClr val="0070C0"/>
                </a:solidFill>
              </a:rPr>
              <a:t>Robertson</a:t>
            </a:r>
          </a:p>
          <a:p>
            <a:r>
              <a:rPr lang="en-ZA" sz="2800" dirty="0"/>
              <a:t>Thu 15 – Fri 16 March: </a:t>
            </a:r>
            <a:r>
              <a:rPr lang="en-ZA" sz="2800" dirty="0" err="1"/>
              <a:t>Gouritz</a:t>
            </a:r>
            <a:r>
              <a:rPr lang="en-ZA" sz="2800" dirty="0"/>
              <a:t> Coastal</a:t>
            </a:r>
          </a:p>
          <a:p>
            <a:pPr lvl="1"/>
            <a:r>
              <a:rPr lang="en-ZA" sz="2600" dirty="0">
                <a:solidFill>
                  <a:srgbClr val="0070C0"/>
                </a:solidFill>
              </a:rPr>
              <a:t>George</a:t>
            </a:r>
          </a:p>
          <a:p>
            <a:r>
              <a:rPr lang="en-ZA" sz="2800" dirty="0"/>
              <a:t>Separate work sessions for resource types:</a:t>
            </a:r>
          </a:p>
          <a:p>
            <a:pPr lvl="1"/>
            <a:r>
              <a:rPr lang="en-ZA" sz="2600" dirty="0">
                <a:solidFill>
                  <a:srgbClr val="0070C0"/>
                </a:solidFill>
              </a:rPr>
              <a:t>Surface water, estuaries, dams, wetlands &amp; groundwater</a:t>
            </a:r>
          </a:p>
          <a:p>
            <a:r>
              <a:rPr lang="en-ZA" sz="2800" dirty="0"/>
              <a:t>Different agenda each day</a:t>
            </a:r>
          </a:p>
        </p:txBody>
      </p:sp>
      <p:sp>
        <p:nvSpPr>
          <p:cNvPr id="5" name="TextBox 4"/>
          <p:cNvSpPr txBox="1"/>
          <p:nvPr/>
        </p:nvSpPr>
        <p:spPr bwMode="auto">
          <a:xfrm>
            <a:off x="1661744" y="502448"/>
            <a:ext cx="6335712" cy="584775"/>
          </a:xfrm>
          <a:prstGeom prst="rect">
            <a:avLst/>
          </a:prstGeom>
          <a:noFill/>
        </p:spPr>
        <p:txBody>
          <a:bodyPr wrap="square">
            <a:spAutoFit/>
          </a:bodyPr>
          <a:lstStyle/>
          <a:p>
            <a:pPr>
              <a:defRPr/>
            </a:pPr>
            <a:r>
              <a:rPr lang="en-US" sz="3200" b="1" dirty="0">
                <a:solidFill>
                  <a:schemeClr val="bg2">
                    <a:lumMod val="25000"/>
                  </a:schemeClr>
                </a:solidFill>
                <a:latin typeface="+mn-lt"/>
                <a:ea typeface="ＭＳ Ｐゴシック" pitchFamily="34" charset="-128"/>
              </a:rPr>
              <a:t>TTG Meeting arrangements</a:t>
            </a:r>
          </a:p>
        </p:txBody>
      </p:sp>
    </p:spTree>
    <p:extLst>
      <p:ext uri="{BB962C8B-B14F-4D97-AF65-F5344CB8AC3E}">
        <p14:creationId xmlns:p14="http://schemas.microsoft.com/office/powerpoint/2010/main" val="2583114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74" y="280080"/>
            <a:ext cx="701992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Quality RQOs for Greater </a:t>
            </a:r>
            <a:r>
              <a:rPr lang="en-ZA" sz="3200" b="1" dirty="0" err="1">
                <a:solidFill>
                  <a:schemeClr val="bg2">
                    <a:lumMod val="25000"/>
                  </a:schemeClr>
                </a:solidFill>
                <a:latin typeface="+mn-lt"/>
                <a:ea typeface="ＭＳ Ｐゴシック" pitchFamily="34" charset="-128"/>
                <a:cs typeface="+mn-cs"/>
              </a:rPr>
              <a:t>Brandvlei</a:t>
            </a:r>
            <a:r>
              <a:rPr lang="en-ZA" sz="3200" b="1" dirty="0">
                <a:solidFill>
                  <a:schemeClr val="bg2">
                    <a:lumMod val="25000"/>
                  </a:schemeClr>
                </a:solidFill>
                <a:latin typeface="+mn-lt"/>
                <a:ea typeface="ＭＳ Ｐゴシック" pitchFamily="34" charset="-128"/>
                <a:cs typeface="+mn-cs"/>
              </a:rPr>
              <a:t> Dam</a:t>
            </a:r>
          </a:p>
        </p:txBody>
      </p:sp>
      <p:graphicFrame>
        <p:nvGraphicFramePr>
          <p:cNvPr id="4" name="Content Placeholder 3">
            <a:extLst>
              <a:ext uri="{FF2B5EF4-FFF2-40B4-BE49-F238E27FC236}">
                <a16:creationId xmlns:a16="http://schemas.microsoft.com/office/drawing/2014/main" xmlns="" id="{3D3528E2-F89D-4832-84A4-858214E2A0F1}"/>
              </a:ext>
            </a:extLst>
          </p:cNvPr>
          <p:cNvGraphicFramePr>
            <a:graphicFrameLocks noGrp="1"/>
          </p:cNvGraphicFramePr>
          <p:nvPr>
            <p:ph idx="1"/>
            <p:extLst/>
          </p:nvPr>
        </p:nvGraphicFramePr>
        <p:xfrm>
          <a:off x="0" y="904686"/>
          <a:ext cx="9144001" cy="5953313"/>
        </p:xfrm>
        <a:graphic>
          <a:graphicData uri="http://schemas.openxmlformats.org/drawingml/2006/table">
            <a:tbl>
              <a:tblPr firstRow="1">
                <a:tableStyleId>{5C22544A-7EE6-4342-B048-85BDC9FD1C3A}</a:tableStyleId>
              </a:tblPr>
              <a:tblGrid>
                <a:gridCol w="1000125">
                  <a:extLst>
                    <a:ext uri="{9D8B030D-6E8A-4147-A177-3AD203B41FA5}">
                      <a16:colId xmlns:a16="http://schemas.microsoft.com/office/drawing/2014/main" xmlns="" val="3812378879"/>
                    </a:ext>
                  </a:extLst>
                </a:gridCol>
                <a:gridCol w="2418324">
                  <a:extLst>
                    <a:ext uri="{9D8B030D-6E8A-4147-A177-3AD203B41FA5}">
                      <a16:colId xmlns:a16="http://schemas.microsoft.com/office/drawing/2014/main" xmlns="" val="2211577109"/>
                    </a:ext>
                  </a:extLst>
                </a:gridCol>
                <a:gridCol w="1448973">
                  <a:extLst>
                    <a:ext uri="{9D8B030D-6E8A-4147-A177-3AD203B41FA5}">
                      <a16:colId xmlns:a16="http://schemas.microsoft.com/office/drawing/2014/main" xmlns="" val="2133526495"/>
                    </a:ext>
                  </a:extLst>
                </a:gridCol>
                <a:gridCol w="1333353">
                  <a:extLst>
                    <a:ext uri="{9D8B030D-6E8A-4147-A177-3AD203B41FA5}">
                      <a16:colId xmlns:a16="http://schemas.microsoft.com/office/drawing/2014/main" xmlns="" val="1393674060"/>
                    </a:ext>
                  </a:extLst>
                </a:gridCol>
                <a:gridCol w="1577997">
                  <a:extLst>
                    <a:ext uri="{9D8B030D-6E8A-4147-A177-3AD203B41FA5}">
                      <a16:colId xmlns:a16="http://schemas.microsoft.com/office/drawing/2014/main" xmlns="" val="2225034482"/>
                    </a:ext>
                  </a:extLst>
                </a:gridCol>
                <a:gridCol w="1365229">
                  <a:extLst>
                    <a:ext uri="{9D8B030D-6E8A-4147-A177-3AD203B41FA5}">
                      <a16:colId xmlns:a16="http://schemas.microsoft.com/office/drawing/2014/main" xmlns="" val="1116658652"/>
                    </a:ext>
                  </a:extLst>
                </a:gridCol>
              </a:tblGrid>
              <a:tr h="809078">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Sub-comp.</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RQO Narrative description</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Indicator</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Numerical Limits</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GB" sz="1600" b="1" dirty="0">
                          <a:solidFill>
                            <a:schemeClr val="tx1"/>
                          </a:solidFill>
                          <a:effectLst/>
                          <a:latin typeface="+mn-lt"/>
                          <a:ea typeface="Times New Roman" panose="02020603050405020304" pitchFamily="18" charset="0"/>
                          <a:cs typeface="Times New Roman" panose="02020603050405020304" pitchFamily="18" charset="0"/>
                        </a:rPr>
                        <a:t>Threshold of Potential Concern</a:t>
                      </a:r>
                    </a:p>
                  </a:txBody>
                  <a:tcPr marL="17780" marR="17780" marT="0" marB="0" anchor="ctr">
                    <a:solidFill>
                      <a:schemeClr val="bg2">
                        <a:lumMod val="90000"/>
                      </a:schemeClr>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Present state (50/95%tile)</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H1R001Q01</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extLst>
                  <a:ext uri="{0D108BD9-81ED-4DB2-BD59-A6C34878D82A}">
                    <a16:rowId xmlns:a16="http://schemas.microsoft.com/office/drawing/2014/main" xmlns="" val="1498740543"/>
                  </a:ext>
                </a:extLst>
              </a:tr>
              <a:tr h="1016702">
                <a:tc rowSpan="2">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Nutrients</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rowSpan="2">
                  <a:txBody>
                    <a:bodyPr/>
                    <a:lstStyle/>
                    <a:p>
                      <a:pPr marL="0" marR="0">
                        <a:lnSpc>
                          <a:spcPct val="105000"/>
                        </a:lnSpc>
                        <a:spcBef>
                          <a:spcPts val="0"/>
                        </a:spcBef>
                        <a:spcAft>
                          <a:spcPts val="0"/>
                        </a:spcAft>
                      </a:pPr>
                      <a:r>
                        <a:rPr lang="en-US" sz="1600" b="1" dirty="0">
                          <a:effectLst/>
                          <a:latin typeface="+mn-lt"/>
                          <a:ea typeface="Times New Roman" panose="02020603050405020304" pitchFamily="18" charset="0"/>
                          <a:cs typeface="Calibri" panose="020F0502020204030204" pitchFamily="34" charset="0"/>
                        </a:rPr>
                        <a:t>The system must be maintained in an oligotrophic state</a:t>
                      </a:r>
                    </a:p>
                  </a:txBody>
                  <a:tcPr marL="17780" marR="17780" marT="0" marB="0" anchor="ctr">
                    <a:solidFill>
                      <a:schemeClr val="bg2"/>
                    </a:solidFill>
                  </a:tcPr>
                </a:tc>
                <a:tc>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Ortho-phosphate (PO₄-P)</a:t>
                      </a:r>
                      <a:endParaRPr lang="en-US" sz="18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Median ≤ 0.015 mg/ ℓ P </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 0.010 mg/ ℓ P</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PO4</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0.005 / 0.025</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 </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294543299"/>
                  </a:ext>
                </a:extLst>
              </a:tr>
              <a:tr h="847815">
                <a:tc vMerge="1">
                  <a:txBody>
                    <a:bodyPr/>
                    <a:lstStyle/>
                    <a:p>
                      <a:endParaRPr lang="en-US"/>
                    </a:p>
                  </a:txBody>
                  <a:tcPr>
                    <a:solidFill>
                      <a:schemeClr val="bg2"/>
                    </a:solidFill>
                  </a:tcPr>
                </a:tc>
                <a:tc vMerge="1">
                  <a:txBody>
                    <a:bodyPr/>
                    <a:lstStyle/>
                    <a:p>
                      <a:endParaRPr lang="en-US" dirty="0"/>
                    </a:p>
                  </a:txBody>
                  <a:tcPr>
                    <a:solidFill>
                      <a:schemeClr val="bg2"/>
                    </a:solidFill>
                  </a:tcPr>
                </a:tc>
                <a:tc>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Total inorganic nitrogen (TIN)</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Median ≤ 0.70 mg/ℓ N </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 0.60 mg/ℓ N</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TIN</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0.05 / 0.208</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2317987429"/>
                  </a:ext>
                </a:extLst>
              </a:tr>
              <a:tr h="2071891">
                <a:tc>
                  <a:txBody>
                    <a:bodyPr/>
                    <a:lstStyle/>
                    <a:p>
                      <a:pPr>
                        <a:lnSpc>
                          <a:spcPct val="105000"/>
                        </a:lnSpc>
                        <a:spcBef>
                          <a:spcPts val="300"/>
                        </a:spcBef>
                        <a:spcAft>
                          <a:spcPts val="0"/>
                        </a:spcAft>
                      </a:pPr>
                      <a:r>
                        <a:rPr lang="en-GB" sz="1600" b="1" dirty="0">
                          <a:solidFill>
                            <a:schemeClr val="tx1"/>
                          </a:solidFill>
                          <a:effectLst/>
                          <a:latin typeface="+mn-lt"/>
                          <a:ea typeface="Times New Roman" panose="02020603050405020304" pitchFamily="18" charset="0"/>
                          <a:cs typeface="Times New Roman" panose="02020603050405020304" pitchFamily="18" charset="0"/>
                        </a:rPr>
                        <a:t>Salts</a:t>
                      </a:r>
                    </a:p>
                  </a:txBody>
                  <a:tcPr marL="17780" marR="17780" marT="0" marB="0" anchor="ctr">
                    <a:solidFill>
                      <a:schemeClr val="bg2"/>
                    </a:solidFill>
                  </a:tcPr>
                </a:tc>
                <a:tc>
                  <a:txBody>
                    <a:bodyPr/>
                    <a:lstStyle/>
                    <a:p>
                      <a:pPr>
                        <a:lnSpc>
                          <a:spcPct val="105000"/>
                        </a:lnSpc>
                        <a:spcBef>
                          <a:spcPts val="300"/>
                        </a:spcBef>
                        <a:spcAft>
                          <a:spcPts val="0"/>
                        </a:spcAft>
                      </a:pPr>
                      <a:r>
                        <a:rPr lang="en-US" sz="1600" b="1" dirty="0">
                          <a:solidFill>
                            <a:schemeClr val="tx1"/>
                          </a:solidFill>
                          <a:effectLst/>
                          <a:latin typeface="+mn-lt"/>
                          <a:ea typeface="Times New Roman" panose="02020603050405020304" pitchFamily="18" charset="0"/>
                          <a:cs typeface="Times New Roman" panose="02020603050405020304" pitchFamily="18" charset="0"/>
                        </a:rPr>
                        <a:t>Salt levels must be maintained at concentrations where they do not impact negatively on the ecosystem, and are acceptable for rural use, and in an Ideal category for irrigation water use</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Electrical conductivity</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95th percentile ≤ 40 </a:t>
                      </a:r>
                      <a:r>
                        <a:rPr lang="en-ZA" sz="1600" b="1" kern="1200" dirty="0" err="1">
                          <a:solidFill>
                            <a:schemeClr val="dk1"/>
                          </a:solidFill>
                          <a:effectLst/>
                          <a:latin typeface="+mn-lt"/>
                          <a:ea typeface="Times New Roman" panose="02020603050405020304" pitchFamily="18" charset="0"/>
                          <a:cs typeface="Times New Roman" panose="02020603050405020304" pitchFamily="18" charset="0"/>
                        </a:rPr>
                        <a:t>mS</a:t>
                      </a:r>
                      <a:r>
                        <a:rPr lang="en-ZA" sz="1600" b="1" kern="1200" dirty="0">
                          <a:solidFill>
                            <a:schemeClr val="dk1"/>
                          </a:solidFill>
                          <a:effectLst/>
                          <a:latin typeface="+mn-lt"/>
                          <a:ea typeface="Times New Roman" panose="02020603050405020304" pitchFamily="18" charset="0"/>
                          <a:cs typeface="Times New Roman" panose="02020603050405020304" pitchFamily="18" charset="0"/>
                        </a:rPr>
                        <a:t>/m </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GB" sz="1600" b="1" kern="1200" dirty="0">
                          <a:solidFill>
                            <a:schemeClr val="dk1"/>
                          </a:solidFill>
                          <a:effectLst/>
                          <a:latin typeface="+mn-lt"/>
                          <a:ea typeface="Times New Roman" panose="02020603050405020304" pitchFamily="18" charset="0"/>
                          <a:cs typeface="Times New Roman" panose="02020603050405020304" pitchFamily="18" charset="0"/>
                        </a:rPr>
                        <a:t> 35 </a:t>
                      </a:r>
                      <a:r>
                        <a:rPr lang="en-GB" sz="1600" b="1" kern="1200" dirty="0" err="1">
                          <a:solidFill>
                            <a:schemeClr val="dk1"/>
                          </a:solidFill>
                          <a:effectLst/>
                          <a:latin typeface="+mn-lt"/>
                          <a:ea typeface="Times New Roman" panose="02020603050405020304" pitchFamily="18" charset="0"/>
                          <a:cs typeface="Times New Roman" panose="02020603050405020304" pitchFamily="18" charset="0"/>
                        </a:rPr>
                        <a:t>mS</a:t>
                      </a:r>
                      <a:r>
                        <a:rPr lang="en-GB" sz="1600" b="1" kern="1200" dirty="0">
                          <a:solidFill>
                            <a:schemeClr val="dk1"/>
                          </a:solidFill>
                          <a:effectLst/>
                          <a:latin typeface="+mn-lt"/>
                          <a:ea typeface="Times New Roman" panose="02020603050405020304" pitchFamily="18" charset="0"/>
                          <a:cs typeface="Times New Roman" panose="02020603050405020304" pitchFamily="18" charset="0"/>
                        </a:rPr>
                        <a:t>/m</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EC</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8 / 12</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2062861455"/>
                  </a:ext>
                </a:extLst>
              </a:tr>
              <a:tr h="1207827">
                <a:tc>
                  <a:txBody>
                    <a:bodyPr/>
                    <a:lstStyle/>
                    <a:p>
                      <a:pPr>
                        <a:lnSpc>
                          <a:spcPct val="105000"/>
                        </a:lnSpc>
                        <a:spcBef>
                          <a:spcPts val="300"/>
                        </a:spcBef>
                        <a:spcAft>
                          <a:spcPts val="0"/>
                        </a:spcAft>
                      </a:pPr>
                      <a:r>
                        <a:rPr lang="en-ZA" sz="1600" b="1" dirty="0">
                          <a:solidFill>
                            <a:schemeClr val="tx1"/>
                          </a:solidFill>
                          <a:effectLst/>
                          <a:latin typeface="+mn-lt"/>
                        </a:rPr>
                        <a:t>Phytoplankton</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marL="0" marR="0" lvl="0" indent="0" algn="l" defTabSz="457200" rtl="0" eaLnBrk="1" fontAlgn="auto" latinLnBrk="0" hangingPunct="1">
                        <a:lnSpc>
                          <a:spcPct val="105000"/>
                        </a:lnSpc>
                        <a:spcBef>
                          <a:spcPts val="300"/>
                        </a:spcBef>
                        <a:spcAft>
                          <a:spcPts val="0"/>
                        </a:spcAft>
                        <a:buClrTx/>
                        <a:buSzTx/>
                        <a:buFontTx/>
                        <a:buNone/>
                        <a:tabLst/>
                        <a:defRPr/>
                      </a:pPr>
                      <a:r>
                        <a:rPr lang="en-US" sz="1600" b="1" dirty="0">
                          <a:solidFill>
                            <a:schemeClr val="tx1"/>
                          </a:solidFill>
                          <a:effectLst/>
                          <a:latin typeface="+mn-lt"/>
                          <a:ea typeface="Times New Roman" panose="02020603050405020304" pitchFamily="18" charset="0"/>
                          <a:cs typeface="Calibri" panose="020F0502020204030204" pitchFamily="34" charset="0"/>
                        </a:rPr>
                        <a:t>The system must be maintained in an oligotrophic state</a:t>
                      </a:r>
                    </a:p>
                    <a:p>
                      <a:pPr>
                        <a:lnSpc>
                          <a:spcPct val="105000"/>
                        </a:lnSpc>
                        <a:spcBef>
                          <a:spcPts val="300"/>
                        </a:spcBef>
                        <a:spcAft>
                          <a:spcPts val="0"/>
                        </a:spcAft>
                      </a:pP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Chlorophyll a</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nSpc>
                          <a:spcPct val="105000"/>
                        </a:lnSpc>
                        <a:spcBef>
                          <a:spcPts val="300"/>
                        </a:spcBef>
                        <a:spcAft>
                          <a:spcPts val="0"/>
                        </a:spcAft>
                      </a:pPr>
                      <a:r>
                        <a:rPr lang="en-GB" sz="1600" b="1" dirty="0">
                          <a:solidFill>
                            <a:schemeClr val="tx1"/>
                          </a:solidFill>
                          <a:effectLst/>
                          <a:latin typeface="+mn-lt"/>
                          <a:ea typeface="Times New Roman" panose="02020603050405020304" pitchFamily="18" charset="0"/>
                          <a:cs typeface="Times New Roman" panose="02020603050405020304" pitchFamily="18" charset="0"/>
                        </a:rPr>
                        <a:t>Median ≤ 10 µg/ℓ </a:t>
                      </a:r>
                      <a:r>
                        <a:rPr lang="en-GB" sz="1600" b="1" dirty="0" err="1">
                          <a:solidFill>
                            <a:schemeClr val="tx1"/>
                          </a:solidFill>
                          <a:effectLst/>
                          <a:latin typeface="+mn-lt"/>
                          <a:ea typeface="Times New Roman" panose="02020603050405020304" pitchFamily="18" charset="0"/>
                          <a:cs typeface="Times New Roman" panose="02020603050405020304" pitchFamily="18" charset="0"/>
                        </a:rPr>
                        <a:t>Chl</a:t>
                      </a:r>
                      <a:r>
                        <a:rPr lang="en-GB" sz="1600" b="1" dirty="0">
                          <a:solidFill>
                            <a:schemeClr val="tx1"/>
                          </a:solidFill>
                          <a:effectLst/>
                          <a:latin typeface="+mn-lt"/>
                          <a:ea typeface="Times New Roman" panose="02020603050405020304" pitchFamily="18" charset="0"/>
                          <a:cs typeface="Times New Roman" panose="02020603050405020304" pitchFamily="18" charset="0"/>
                        </a:rPr>
                        <a:t> a</a:t>
                      </a:r>
                    </a:p>
                  </a:txBody>
                  <a:tcPr marL="17780" marR="17780" marT="0" marB="0" anchor="ctr">
                    <a:solidFill>
                      <a:schemeClr val="bg2"/>
                    </a:solidFill>
                  </a:tcPr>
                </a:tc>
                <a:tc>
                  <a:txBody>
                    <a:bodyPr/>
                    <a:lstStyle/>
                    <a:p>
                      <a:pPr marL="0" marR="0" lvl="0" indent="0" algn="ctr" defTabSz="457200" rtl="0" eaLnBrk="1" fontAlgn="auto" latinLnBrk="0" hangingPunct="1">
                        <a:lnSpc>
                          <a:spcPct val="105000"/>
                        </a:lnSpc>
                        <a:spcBef>
                          <a:spcPts val="300"/>
                        </a:spcBef>
                        <a:spcAft>
                          <a:spcPts val="0"/>
                        </a:spcAft>
                        <a:buClrTx/>
                        <a:buSzTx/>
                        <a:buFontTx/>
                        <a:buNone/>
                        <a:tabLst/>
                        <a:defRPr/>
                      </a:pPr>
                      <a:r>
                        <a:rPr lang="en-GB" sz="1600" b="1" dirty="0" err="1">
                          <a:solidFill>
                            <a:schemeClr val="tx1"/>
                          </a:solidFill>
                          <a:effectLst/>
                          <a:latin typeface="+mn-lt"/>
                          <a:ea typeface="Times New Roman" panose="02020603050405020304" pitchFamily="18" charset="0"/>
                          <a:cs typeface="Times New Roman" panose="02020603050405020304" pitchFamily="18" charset="0"/>
                        </a:rPr>
                        <a:t>Chl</a:t>
                      </a:r>
                      <a:r>
                        <a:rPr lang="en-GB" sz="1600" b="1" dirty="0">
                          <a:solidFill>
                            <a:schemeClr val="tx1"/>
                          </a:solidFill>
                          <a:effectLst/>
                          <a:latin typeface="+mn-lt"/>
                          <a:ea typeface="Times New Roman" panose="02020603050405020304" pitchFamily="18" charset="0"/>
                          <a:cs typeface="Times New Roman" panose="02020603050405020304" pitchFamily="18" charset="0"/>
                        </a:rPr>
                        <a:t> a ≤ 8 µg/ℓ</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6 </a:t>
                      </a:r>
                      <a:r>
                        <a:rPr lang="en-GB" sz="1600" b="1" dirty="0">
                          <a:solidFill>
                            <a:schemeClr val="tx1"/>
                          </a:solidFill>
                          <a:effectLst/>
                          <a:latin typeface="+mn-lt"/>
                          <a:ea typeface="Times New Roman" panose="02020603050405020304" pitchFamily="18" charset="0"/>
                          <a:cs typeface="Times New Roman" panose="02020603050405020304" pitchFamily="18" charset="0"/>
                        </a:rPr>
                        <a:t>µg/ℓ</a:t>
                      </a:r>
                    </a:p>
                  </a:txBody>
                  <a:tcPr marL="17780" marR="17780" marT="0" marB="0" anchor="ctr">
                    <a:solidFill>
                      <a:schemeClr val="bg2"/>
                    </a:solidFill>
                  </a:tcPr>
                </a:tc>
                <a:extLst>
                  <a:ext uri="{0D108BD9-81ED-4DB2-BD59-A6C34878D82A}">
                    <a16:rowId xmlns:a16="http://schemas.microsoft.com/office/drawing/2014/main" xmlns="" val="468650321"/>
                  </a:ext>
                </a:extLst>
              </a:tr>
            </a:tbl>
          </a:graphicData>
        </a:graphic>
      </p:graphicFrame>
    </p:spTree>
    <p:extLst>
      <p:ext uri="{BB962C8B-B14F-4D97-AF65-F5344CB8AC3E}">
        <p14:creationId xmlns:p14="http://schemas.microsoft.com/office/powerpoint/2010/main" val="898513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391400" cy="892552"/>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Ceres </a:t>
            </a:r>
            <a:r>
              <a:rPr lang="en-ZA" sz="3200" b="1" dirty="0" err="1">
                <a:solidFill>
                  <a:schemeClr val="bg2">
                    <a:lumMod val="25000"/>
                  </a:schemeClr>
                </a:solidFill>
                <a:latin typeface="+mn-lt"/>
                <a:ea typeface="ＭＳ Ｐゴシック" pitchFamily="34" charset="-128"/>
                <a:cs typeface="+mn-cs"/>
              </a:rPr>
              <a:t>Koekedouw</a:t>
            </a:r>
            <a:r>
              <a:rPr lang="en-ZA" sz="3200" b="1" dirty="0">
                <a:solidFill>
                  <a:schemeClr val="bg2">
                    <a:lumMod val="25000"/>
                  </a:schemeClr>
                </a:solidFill>
                <a:latin typeface="+mn-lt"/>
                <a:ea typeface="ＭＳ Ｐゴシック" pitchFamily="34" charset="-128"/>
                <a:cs typeface="+mn-cs"/>
              </a:rPr>
              <a:t> Dam</a:t>
            </a:r>
            <a:br>
              <a:rPr lang="en-ZA" sz="3200" b="1" dirty="0">
                <a:solidFill>
                  <a:schemeClr val="bg2">
                    <a:lumMod val="25000"/>
                  </a:schemeClr>
                </a:solidFill>
                <a:latin typeface="+mn-lt"/>
                <a:ea typeface="ＭＳ Ｐゴシック" pitchFamily="34" charset="-128"/>
                <a:cs typeface="+mn-cs"/>
              </a:rPr>
            </a:br>
            <a:r>
              <a:rPr lang="en-ZA" sz="2000" b="1" dirty="0">
                <a:solidFill>
                  <a:schemeClr val="bg2">
                    <a:lumMod val="25000"/>
                  </a:schemeClr>
                </a:solidFill>
                <a:latin typeface="+mn-lt"/>
                <a:ea typeface="ＭＳ Ｐゴシック" pitchFamily="34" charset="-128"/>
                <a:cs typeface="+mn-cs"/>
              </a:rPr>
              <a:t>(IUA A1 Upper </a:t>
            </a:r>
            <a:r>
              <a:rPr lang="en-ZA" sz="2000" b="1" dirty="0" err="1">
                <a:solidFill>
                  <a:schemeClr val="bg2">
                    <a:lumMod val="25000"/>
                  </a:schemeClr>
                </a:solidFill>
                <a:latin typeface="+mn-lt"/>
                <a:ea typeface="ＭＳ Ｐゴシック" pitchFamily="34" charset="-128"/>
                <a:cs typeface="+mn-cs"/>
              </a:rPr>
              <a:t>Breede</a:t>
            </a:r>
            <a:r>
              <a:rPr lang="en-ZA" sz="2000" b="1" dirty="0">
                <a:solidFill>
                  <a:schemeClr val="bg2">
                    <a:lumMod val="25000"/>
                  </a:schemeClr>
                </a:solidFill>
                <a:latin typeface="+mn-lt"/>
                <a:ea typeface="ＭＳ Ｐゴシック" pitchFamily="34" charset="-128"/>
                <a:cs typeface="+mn-cs"/>
              </a:rPr>
              <a:t> Tributaries)</a:t>
            </a:r>
            <a:endParaRPr lang="en-ZA" sz="3200" b="1" dirty="0">
              <a:solidFill>
                <a:schemeClr val="bg2">
                  <a:lumMod val="25000"/>
                </a:schemeClr>
              </a:solidFill>
              <a:latin typeface="+mn-lt"/>
              <a:ea typeface="ＭＳ Ｐゴシック" pitchFamily="34" charset="-128"/>
              <a:cs typeface="+mn-cs"/>
            </a:endParaRPr>
          </a:p>
        </p:txBody>
      </p:sp>
      <p:sp>
        <p:nvSpPr>
          <p:cNvPr id="3" name="Content Placeholder 2"/>
          <p:cNvSpPr>
            <a:spLocks noGrp="1"/>
          </p:cNvSpPr>
          <p:nvPr>
            <p:ph idx="1"/>
          </p:nvPr>
        </p:nvSpPr>
        <p:spPr>
          <a:xfrm>
            <a:off x="1752600" y="1419225"/>
            <a:ext cx="6934200" cy="5016758"/>
          </a:xfrm>
        </p:spPr>
        <p:txBody>
          <a:bodyPr>
            <a:normAutofit/>
          </a:bodyPr>
          <a:lstStyle/>
          <a:p>
            <a:r>
              <a:rPr lang="en-US" sz="2400" dirty="0"/>
              <a:t>The dam supplies water for irrigation (Ceres-</a:t>
            </a:r>
            <a:r>
              <a:rPr lang="en-US" sz="2400" dirty="0" err="1"/>
              <a:t>Koekedouw</a:t>
            </a:r>
            <a:r>
              <a:rPr lang="en-US" sz="2400" dirty="0"/>
              <a:t> WUA), and to the town of Ceres for urban and industrial water use. </a:t>
            </a:r>
          </a:p>
          <a:p>
            <a:r>
              <a:rPr lang="en-US" sz="2400" dirty="0"/>
              <a:t>The dam is located in a mountainous area. A number of small dams are located in the upstream irrigation areas which will impound low flows. No change is expected for future impacts. </a:t>
            </a:r>
          </a:p>
          <a:p>
            <a:r>
              <a:rPr lang="en-US" sz="2400" dirty="0"/>
              <a:t>While there is no EWR site located downstream, the construction of the dam was approved subject to the release of environmental water requirements which are being implemented and monitored to some extent.</a:t>
            </a:r>
            <a:endParaRPr lang="en-ZA" sz="2400" dirty="0"/>
          </a:p>
        </p:txBody>
      </p:sp>
    </p:spTree>
    <p:extLst>
      <p:ext uri="{BB962C8B-B14F-4D97-AF65-F5344CB8AC3E}">
        <p14:creationId xmlns:p14="http://schemas.microsoft.com/office/powerpoint/2010/main" val="2999264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urecon.info\shares\ZACPT\Projects\Projects\112722   Breede-Gouritz WR Classes &amp; RQOs\03 Prj Del\15 GIS\2018_jpg\A5_prioritisation_perIUA\A5_br_prioritisationPerIUA_Upper Breede Tributaries_1.jpg">
            <a:extLst>
              <a:ext uri="{FF2B5EF4-FFF2-40B4-BE49-F238E27FC236}">
                <a16:creationId xmlns:a16="http://schemas.microsoft.com/office/drawing/2014/main" xmlns="" id="{9C167C0F-E2C0-4295-A1EE-C9E94525A52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18779"/>
            <a:ext cx="9144000" cy="6439221"/>
          </a:xfrm>
          <a:prstGeom prst="rect">
            <a:avLst/>
          </a:prstGeom>
          <a:noFill/>
          <a:ln>
            <a:noFill/>
          </a:ln>
        </p:spPr>
      </p:pic>
      <p:sp>
        <p:nvSpPr>
          <p:cNvPr id="2" name="Title 1">
            <a:extLst>
              <a:ext uri="{FF2B5EF4-FFF2-40B4-BE49-F238E27FC236}">
                <a16:creationId xmlns:a16="http://schemas.microsoft.com/office/drawing/2014/main" xmlns="" id="{864544B8-A156-4121-A0C3-6C836C82F844}"/>
              </a:ext>
            </a:extLst>
          </p:cNvPr>
          <p:cNvSpPr>
            <a:spLocks noGrp="1"/>
          </p:cNvSpPr>
          <p:nvPr>
            <p:ph type="title"/>
          </p:nvPr>
        </p:nvSpPr>
        <p:spPr>
          <a:xfrm>
            <a:off x="914400" y="87825"/>
            <a:ext cx="8229600" cy="492278"/>
          </a:xfrm>
          <a:solidFill>
            <a:schemeClr val="bg1"/>
          </a:solidFill>
        </p:spPr>
        <p:txBody>
          <a:bodyPr/>
          <a:lstStyle/>
          <a:p>
            <a:pPr algn="l"/>
            <a:r>
              <a:rPr lang="en-ZA" sz="3200" b="1" dirty="0">
                <a:solidFill>
                  <a:srgbClr val="EEECE1">
                    <a:lumMod val="25000"/>
                  </a:srgbClr>
                </a:solidFill>
                <a:ea typeface="ＭＳ Ｐゴシック" pitchFamily="34" charset="-128"/>
                <a:cs typeface="+mn-cs"/>
              </a:rPr>
              <a:t>Ceres </a:t>
            </a:r>
            <a:r>
              <a:rPr lang="en-ZA" sz="3200" b="1" dirty="0" err="1">
                <a:solidFill>
                  <a:srgbClr val="EEECE1">
                    <a:lumMod val="25000"/>
                  </a:srgbClr>
                </a:solidFill>
                <a:ea typeface="ＭＳ Ｐゴシック" pitchFamily="34" charset="-128"/>
                <a:cs typeface="+mn-cs"/>
              </a:rPr>
              <a:t>Koekedouw</a:t>
            </a:r>
            <a:r>
              <a:rPr lang="en-ZA" sz="3200" b="1" dirty="0">
                <a:solidFill>
                  <a:srgbClr val="EEECE1">
                    <a:lumMod val="25000"/>
                  </a:srgbClr>
                </a:solidFill>
                <a:ea typeface="ＭＳ Ｐゴシック" pitchFamily="34" charset="-128"/>
                <a:cs typeface="+mn-cs"/>
              </a:rPr>
              <a:t> Dam </a:t>
            </a:r>
            <a:r>
              <a:rPr lang="en-ZA" sz="2000" b="1" dirty="0">
                <a:solidFill>
                  <a:srgbClr val="EEECE1">
                    <a:lumMod val="25000"/>
                  </a:srgbClr>
                </a:solidFill>
                <a:ea typeface="ＭＳ Ｐゴシック" pitchFamily="34" charset="-128"/>
                <a:cs typeface="+mn-cs"/>
              </a:rPr>
              <a:t>(IUA A1 Upper </a:t>
            </a:r>
            <a:r>
              <a:rPr lang="en-ZA" sz="2000" b="1" dirty="0" err="1">
                <a:solidFill>
                  <a:srgbClr val="EEECE1">
                    <a:lumMod val="25000"/>
                  </a:srgbClr>
                </a:solidFill>
                <a:ea typeface="ＭＳ Ｐゴシック" pitchFamily="34" charset="-128"/>
                <a:cs typeface="+mn-cs"/>
              </a:rPr>
              <a:t>Breede</a:t>
            </a:r>
            <a:r>
              <a:rPr lang="en-ZA" sz="2000" b="1" dirty="0">
                <a:solidFill>
                  <a:srgbClr val="EEECE1">
                    <a:lumMod val="25000"/>
                  </a:srgbClr>
                </a:solidFill>
                <a:ea typeface="ＭＳ Ｐゴシック" pitchFamily="34" charset="-128"/>
                <a:cs typeface="+mn-cs"/>
              </a:rPr>
              <a:t> Tributaries)</a:t>
            </a:r>
            <a:endParaRPr lang="en-ZA" dirty="0"/>
          </a:p>
        </p:txBody>
      </p:sp>
    </p:spTree>
    <p:extLst>
      <p:ext uri="{BB962C8B-B14F-4D97-AF65-F5344CB8AC3E}">
        <p14:creationId xmlns:p14="http://schemas.microsoft.com/office/powerpoint/2010/main" val="1304030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391400" cy="892552"/>
          </a:xfrm>
          <a:noFill/>
        </p:spPr>
        <p:txBody>
          <a:bodyPr wrap="square">
            <a:spAutoFit/>
          </a:bodyPr>
          <a:lstStyle/>
          <a:p>
            <a:pPr algn="l"/>
            <a:r>
              <a:rPr lang="en-ZA" sz="3200" b="1" dirty="0">
                <a:solidFill>
                  <a:srgbClr val="EEECE1">
                    <a:lumMod val="25000"/>
                  </a:srgbClr>
                </a:solidFill>
                <a:ea typeface="ＭＳ Ｐゴシック" pitchFamily="34" charset="-128"/>
                <a:cs typeface="+mn-cs"/>
              </a:rPr>
              <a:t>Ceres </a:t>
            </a:r>
            <a:r>
              <a:rPr lang="en-ZA" sz="3200" b="1" dirty="0" err="1">
                <a:solidFill>
                  <a:srgbClr val="EEECE1">
                    <a:lumMod val="25000"/>
                  </a:srgbClr>
                </a:solidFill>
                <a:ea typeface="ＭＳ Ｐゴシック" pitchFamily="34" charset="-128"/>
                <a:cs typeface="+mn-cs"/>
              </a:rPr>
              <a:t>Koekedouw</a:t>
            </a:r>
            <a:r>
              <a:rPr lang="en-ZA" sz="3200" b="1" dirty="0">
                <a:solidFill>
                  <a:srgbClr val="EEECE1">
                    <a:lumMod val="25000"/>
                  </a:srgbClr>
                </a:solidFill>
                <a:ea typeface="ＭＳ Ｐゴシック" pitchFamily="34" charset="-128"/>
                <a:cs typeface="+mn-cs"/>
              </a:rPr>
              <a:t> Dam</a:t>
            </a:r>
            <a:br>
              <a:rPr lang="en-ZA" sz="3200" b="1" dirty="0">
                <a:solidFill>
                  <a:srgbClr val="EEECE1">
                    <a:lumMod val="25000"/>
                  </a:srgbClr>
                </a:solidFill>
                <a:ea typeface="ＭＳ Ｐゴシック" pitchFamily="34" charset="-128"/>
                <a:cs typeface="+mn-cs"/>
              </a:rPr>
            </a:br>
            <a:r>
              <a:rPr lang="en-ZA" sz="2000" b="1" dirty="0">
                <a:solidFill>
                  <a:srgbClr val="EEECE1">
                    <a:lumMod val="25000"/>
                  </a:srgbClr>
                </a:solidFill>
                <a:ea typeface="ＭＳ Ｐゴシック" pitchFamily="34" charset="-128"/>
                <a:cs typeface="+mn-cs"/>
              </a:rPr>
              <a:t>(IUA A1 Upper </a:t>
            </a:r>
            <a:r>
              <a:rPr lang="en-ZA" sz="2000" b="1" dirty="0" err="1">
                <a:solidFill>
                  <a:srgbClr val="EEECE1">
                    <a:lumMod val="25000"/>
                  </a:srgbClr>
                </a:solidFill>
                <a:ea typeface="ＭＳ Ｐゴシック" pitchFamily="34" charset="-128"/>
                <a:cs typeface="+mn-cs"/>
              </a:rPr>
              <a:t>Breede</a:t>
            </a:r>
            <a:r>
              <a:rPr lang="en-ZA" sz="2000" b="1" dirty="0">
                <a:solidFill>
                  <a:srgbClr val="EEECE1">
                    <a:lumMod val="25000"/>
                  </a:srgbClr>
                </a:solidFill>
                <a:ea typeface="ＭＳ Ｐゴシック" pitchFamily="34" charset="-128"/>
                <a:cs typeface="+mn-cs"/>
              </a:rPr>
              <a:t> Tributaries)</a:t>
            </a:r>
            <a:endParaRPr lang="en-ZA" sz="3200" b="1" dirty="0">
              <a:solidFill>
                <a:schemeClr val="tx1">
                  <a:lumMod val="65000"/>
                  <a:lumOff val="35000"/>
                </a:schemeClr>
              </a:solidFill>
              <a:latin typeface="+mn-lt"/>
              <a:ea typeface="ＭＳ Ｐゴシック" pitchFamily="34" charset="-128"/>
              <a:cs typeface="+mn-cs"/>
            </a:endParaRPr>
          </a:p>
        </p:txBody>
      </p:sp>
      <p:graphicFrame>
        <p:nvGraphicFramePr>
          <p:cNvPr id="4" name="Content Placeholder 3">
            <a:extLst>
              <a:ext uri="{FF2B5EF4-FFF2-40B4-BE49-F238E27FC236}">
                <a16:creationId xmlns:a16="http://schemas.microsoft.com/office/drawing/2014/main" xmlns="" id="{E9A4F420-E710-48D0-BF21-A6C2ACE1D5EB}"/>
              </a:ext>
            </a:extLst>
          </p:cNvPr>
          <p:cNvGraphicFramePr>
            <a:graphicFrameLocks noGrp="1"/>
          </p:cNvGraphicFramePr>
          <p:nvPr>
            <p:ph idx="1"/>
            <p:extLst>
              <p:ext uri="{D42A27DB-BD31-4B8C-83A1-F6EECF244321}">
                <p14:modId xmlns:p14="http://schemas.microsoft.com/office/powerpoint/2010/main" val="2850744286"/>
              </p:ext>
            </p:extLst>
          </p:nvPr>
        </p:nvGraphicFramePr>
        <p:xfrm>
          <a:off x="0" y="1548182"/>
          <a:ext cx="9144000" cy="4588458"/>
        </p:xfrm>
        <a:graphic>
          <a:graphicData uri="http://schemas.openxmlformats.org/drawingml/2006/table">
            <a:tbl>
              <a:tblPr firstRow="1"/>
              <a:tblGrid>
                <a:gridCol w="1152525">
                  <a:extLst>
                    <a:ext uri="{9D8B030D-6E8A-4147-A177-3AD203B41FA5}">
                      <a16:colId xmlns:a16="http://schemas.microsoft.com/office/drawing/2014/main" xmlns="" val="859076845"/>
                    </a:ext>
                  </a:extLst>
                </a:gridCol>
                <a:gridCol w="5495925">
                  <a:extLst>
                    <a:ext uri="{9D8B030D-6E8A-4147-A177-3AD203B41FA5}">
                      <a16:colId xmlns:a16="http://schemas.microsoft.com/office/drawing/2014/main" xmlns="" val="1445861777"/>
                    </a:ext>
                  </a:extLst>
                </a:gridCol>
                <a:gridCol w="2495550">
                  <a:extLst>
                    <a:ext uri="{9D8B030D-6E8A-4147-A177-3AD203B41FA5}">
                      <a16:colId xmlns:a16="http://schemas.microsoft.com/office/drawing/2014/main" xmlns="" val="3039586317"/>
                    </a:ext>
                  </a:extLst>
                </a:gridCol>
              </a:tblGrid>
              <a:tr h="619453">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Sub-comp.</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Rationale for sub-component choice</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 selection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4068466212"/>
                  </a:ext>
                </a:extLst>
              </a:tr>
              <a:tr h="935293">
                <a:tc>
                  <a:txBody>
                    <a:bodyPr/>
                    <a:lstStyle/>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Low flows</a:t>
                      </a:r>
                      <a:endParaRPr lang="en-US"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501305636"/>
                  </a:ext>
                </a:extLst>
              </a:tr>
              <a:tr h="798512">
                <a:tc>
                  <a:txBody>
                    <a:bodyPr/>
                    <a:lstStyle/>
                    <a:p>
                      <a:pPr marL="0" marR="0">
                        <a:lnSpc>
                          <a:spcPct val="105000"/>
                        </a:lnSpc>
                        <a:spcBef>
                          <a:spcPts val="300"/>
                        </a:spcBef>
                        <a:spcAft>
                          <a:spcPts val="0"/>
                        </a:spcAft>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Nutrients</a:t>
                      </a:r>
                      <a:endPar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system must be maintained in a mesotrophic state or better </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Ortho-phosphate, nitrogen, ammonium</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3184738952"/>
                  </a:ext>
                </a:extLst>
              </a:tr>
              <a:tr h="905702">
                <a:tc>
                  <a:txBody>
                    <a:bodyPr/>
                    <a:lstStyle/>
                    <a:p>
                      <a:pPr marL="0" marR="0">
                        <a:lnSpc>
                          <a:spcPct val="105000"/>
                        </a:lnSpc>
                        <a:spcBef>
                          <a:spcPts val="300"/>
                        </a:spcBef>
                        <a:spcAft>
                          <a:spcPts val="0"/>
                        </a:spcAft>
                      </a:pPr>
                      <a:r>
                        <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Salts</a:t>
                      </a: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nSpc>
                          <a:spcPct val="105000"/>
                        </a:lnSpc>
                        <a:spcBef>
                          <a:spcPts val="300"/>
                        </a:spcBef>
                        <a:spcAft>
                          <a:spcPts val="0"/>
                        </a:spcAft>
                      </a:pPr>
                      <a:r>
                        <a:rPr lang="en-ZA" sz="16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Salt levels must be maintained at concentrations where they do not impact negatively on the ecosystem and are acceptable for municipal treatment</a:t>
                      </a:r>
                      <a:endParaRPr lang="en-US" sz="16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Electrical conductivity</a:t>
                      </a:r>
                      <a:endPar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1418023108"/>
                  </a:ext>
                </a:extLst>
              </a:tr>
              <a:tr h="1329498">
                <a:tc>
                  <a:txBody>
                    <a:bodyPr/>
                    <a:lstStyle/>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Fish</a:t>
                      </a:r>
                      <a:endParaRPr lang="en-US"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wellbeing of the fish community of this artificial ecosystem must be maintained in a suitable condition to contribute to regional biodiversity. Consumption of fish must not pose a health risk</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Implementation of the Index of Reservoir Habitat Impairment (IRHI) by Miranda and Hunt (2011), fish health evaluation</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478483960"/>
                  </a:ext>
                </a:extLst>
              </a:tr>
            </a:tbl>
          </a:graphicData>
        </a:graphic>
      </p:graphicFrame>
    </p:spTree>
    <p:extLst>
      <p:ext uri="{BB962C8B-B14F-4D97-AF65-F5344CB8AC3E}">
        <p14:creationId xmlns:p14="http://schemas.microsoft.com/office/powerpoint/2010/main" val="1805715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274638"/>
            <a:ext cx="7569200" cy="523220"/>
          </a:xfrm>
          <a:noFill/>
        </p:spPr>
        <p:txBody>
          <a:bodyPr wrap="square">
            <a:spAutoFit/>
          </a:bodyPr>
          <a:lstStyle/>
          <a:p>
            <a:pPr algn="l"/>
            <a:r>
              <a:rPr lang="en-ZA" sz="2800" b="1" dirty="0">
                <a:solidFill>
                  <a:schemeClr val="bg2">
                    <a:lumMod val="25000"/>
                  </a:schemeClr>
                </a:solidFill>
                <a:latin typeface="+mn-lt"/>
                <a:ea typeface="ＭＳ Ｐゴシック" pitchFamily="34" charset="-128"/>
                <a:cs typeface="+mn-cs"/>
              </a:rPr>
              <a:t>Quantity &amp; Biota RQOs for Ceres </a:t>
            </a:r>
            <a:r>
              <a:rPr lang="en-ZA" sz="2800" b="1" dirty="0" err="1">
                <a:solidFill>
                  <a:schemeClr val="bg2">
                    <a:lumMod val="25000"/>
                  </a:schemeClr>
                </a:solidFill>
                <a:latin typeface="+mn-lt"/>
                <a:ea typeface="ＭＳ Ｐゴシック" pitchFamily="34" charset="-128"/>
                <a:cs typeface="+mn-cs"/>
              </a:rPr>
              <a:t>Koekedouw</a:t>
            </a:r>
            <a:r>
              <a:rPr lang="en-ZA" sz="2800" b="1" dirty="0">
                <a:solidFill>
                  <a:schemeClr val="bg2">
                    <a:lumMod val="25000"/>
                  </a:schemeClr>
                </a:solidFill>
                <a:latin typeface="+mn-lt"/>
                <a:ea typeface="ＭＳ Ｐゴシック" pitchFamily="34" charset="-128"/>
                <a:cs typeface="+mn-cs"/>
              </a:rPr>
              <a:t> Dam</a:t>
            </a:r>
            <a:endParaRPr lang="en-ZA" sz="2800" b="1" dirty="0">
              <a:solidFill>
                <a:schemeClr val="tx1">
                  <a:lumMod val="65000"/>
                  <a:lumOff val="35000"/>
                </a:schemeClr>
              </a:solidFill>
              <a:latin typeface="+mn-lt"/>
              <a:ea typeface="ＭＳ Ｐゴシック" pitchFamily="34" charset="-128"/>
              <a:cs typeface="+mn-cs"/>
            </a:endParaRPr>
          </a:p>
        </p:txBody>
      </p:sp>
      <p:graphicFrame>
        <p:nvGraphicFramePr>
          <p:cNvPr id="17" name="Content Placeholder 16">
            <a:extLst>
              <a:ext uri="{FF2B5EF4-FFF2-40B4-BE49-F238E27FC236}">
                <a16:creationId xmlns:a16="http://schemas.microsoft.com/office/drawing/2014/main" xmlns="" id="{EE9385D3-6EC2-4BBF-9437-D4EFE68D79AF}"/>
              </a:ext>
            </a:extLst>
          </p:cNvPr>
          <p:cNvGraphicFramePr>
            <a:graphicFrameLocks noGrp="1"/>
          </p:cNvGraphicFramePr>
          <p:nvPr>
            <p:ph idx="1"/>
            <p:extLst>
              <p:ext uri="{D42A27DB-BD31-4B8C-83A1-F6EECF244321}">
                <p14:modId xmlns:p14="http://schemas.microsoft.com/office/powerpoint/2010/main" val="3595600038"/>
              </p:ext>
            </p:extLst>
          </p:nvPr>
        </p:nvGraphicFramePr>
        <p:xfrm>
          <a:off x="0" y="1164523"/>
          <a:ext cx="9144000" cy="5892122"/>
        </p:xfrm>
        <a:graphic>
          <a:graphicData uri="http://schemas.openxmlformats.org/drawingml/2006/table">
            <a:tbl>
              <a:tblPr firstRow="1"/>
              <a:tblGrid>
                <a:gridCol w="740228">
                  <a:extLst>
                    <a:ext uri="{9D8B030D-6E8A-4147-A177-3AD203B41FA5}">
                      <a16:colId xmlns:a16="http://schemas.microsoft.com/office/drawing/2014/main" xmlns="" val="2461657045"/>
                    </a:ext>
                  </a:extLst>
                </a:gridCol>
                <a:gridCol w="2352399">
                  <a:extLst>
                    <a:ext uri="{9D8B030D-6E8A-4147-A177-3AD203B41FA5}">
                      <a16:colId xmlns:a16="http://schemas.microsoft.com/office/drawing/2014/main" xmlns="" val="4182506286"/>
                    </a:ext>
                  </a:extLst>
                </a:gridCol>
                <a:gridCol w="2570495">
                  <a:extLst>
                    <a:ext uri="{9D8B030D-6E8A-4147-A177-3AD203B41FA5}">
                      <a16:colId xmlns:a16="http://schemas.microsoft.com/office/drawing/2014/main" xmlns="" val="3658580474"/>
                    </a:ext>
                  </a:extLst>
                </a:gridCol>
                <a:gridCol w="1740439">
                  <a:extLst>
                    <a:ext uri="{9D8B030D-6E8A-4147-A177-3AD203B41FA5}">
                      <a16:colId xmlns:a16="http://schemas.microsoft.com/office/drawing/2014/main" xmlns="" val="706594559"/>
                    </a:ext>
                  </a:extLst>
                </a:gridCol>
                <a:gridCol w="1740439">
                  <a:extLst>
                    <a:ext uri="{9D8B030D-6E8A-4147-A177-3AD203B41FA5}">
                      <a16:colId xmlns:a16="http://schemas.microsoft.com/office/drawing/2014/main" xmlns="" val="1094789299"/>
                    </a:ext>
                  </a:extLst>
                </a:gridCol>
              </a:tblGrid>
              <a:tr h="515450">
                <a:tc>
                  <a:txBody>
                    <a:bodyPr/>
                    <a:lstStyle/>
                    <a:p>
                      <a:pPr marL="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Sub-comp.</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RQO Narrative description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 measure</a:t>
                      </a:r>
                      <a:endParaRPr lang="en-US" sz="1600" b="1">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Numerical limits</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TPC</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78863520"/>
                  </a:ext>
                </a:extLst>
              </a:tr>
              <a:tr h="2357455">
                <a:tc>
                  <a:txBody>
                    <a:bodyPr/>
                    <a:lstStyle/>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Low flows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TE67A86D0t00"/>
                          <a:cs typeface="Times New Roman" panose="02020603050405020304" pitchFamily="18" charset="0"/>
                        </a:rPr>
                        <a:t>During the dry season dam levels must be sufficient for releases for human use and protection of ecosystem function downstream</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Dam levels must be sufficient to maintain releases for urban and industrial use and agreed flow releases (no EWR) to the lower </a:t>
                      </a:r>
                      <a:r>
                        <a:rPr lang="en-ZA" sz="1600" b="1"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Koekedouw</a:t>
                      </a: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River in H10C</a:t>
                      </a:r>
                    </a:p>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Flow releases for recommended scenario (Spatially Targeted scenario, 2018) for node Niv1 in lower </a:t>
                      </a:r>
                      <a:r>
                        <a:rPr lang="en-ZA" sz="1600" b="1"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Koekedouw</a:t>
                      </a: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River</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Agreed ecological release flow pattern and rate (condition of dam raising).</a:t>
                      </a:r>
                    </a:p>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Current: PES (2014) = D and %</a:t>
                      </a:r>
                      <a:r>
                        <a:rPr lang="en-ZA" sz="1600" b="1"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nMAR</a:t>
                      </a: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 96.32</a:t>
                      </a:r>
                    </a:p>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Spatially targeted: EC = D and %</a:t>
                      </a:r>
                      <a:r>
                        <a:rPr lang="en-ZA" sz="1600" b="1"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nMAR</a:t>
                      </a: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 96.32</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Not applicable</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945794051"/>
                  </a:ext>
                </a:extLst>
              </a:tr>
              <a:tr h="1537969">
                <a:tc>
                  <a:txBody>
                    <a:bodyPr/>
                    <a:lstStyle/>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Fish</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wellbeing of the fish community of this artificial ecosystem must be maintained in a suitable condition to contribute to regional biodiversity and to support local recreational angling. Consumption of fish must not pose a health risk</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Implementation of the Index of Reservoir Habitat Impairment (IRHI) by Miranda and Hunt (2011)</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lvl="0" indent="0" algn="l" defTabSz="457200" rtl="0" eaLnBrk="1" fontAlgn="auto" latinLnBrk="0" hangingPunct="1">
                        <a:lnSpc>
                          <a:spcPct val="105000"/>
                        </a:lnSpc>
                        <a:spcBef>
                          <a:spcPts val="0"/>
                        </a:spcBef>
                        <a:spcAft>
                          <a:spcPts val="0"/>
                        </a:spcAft>
                        <a:buClrTx/>
                        <a:buSzTx/>
                        <a:buFontTx/>
                        <a:buNone/>
                        <a:tabLst/>
                        <a:defRPr/>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Habitat suitability and fish wellbeing in a state which is equivalent to a C or better ecological category</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None</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559468863"/>
                  </a:ext>
                </a:extLst>
              </a:tr>
            </a:tbl>
          </a:graphicData>
        </a:graphic>
      </p:graphicFrame>
      <p:sp>
        <p:nvSpPr>
          <p:cNvPr id="4" name="Speech Bubble: Rectangle with Corners Rounded 3">
            <a:extLst>
              <a:ext uri="{FF2B5EF4-FFF2-40B4-BE49-F238E27FC236}">
                <a16:creationId xmlns:a16="http://schemas.microsoft.com/office/drawing/2014/main" xmlns="" id="{E890B7EC-F2B3-40D6-84D2-2C22B54A3143}"/>
              </a:ext>
            </a:extLst>
          </p:cNvPr>
          <p:cNvSpPr/>
          <p:nvPr/>
        </p:nvSpPr>
        <p:spPr>
          <a:xfrm>
            <a:off x="8027875" y="4728660"/>
            <a:ext cx="992730" cy="694813"/>
          </a:xfrm>
          <a:prstGeom prst="wedgeRoundRectCallout">
            <a:avLst>
              <a:gd name="adj1" fmla="val -58585"/>
              <a:gd name="adj2" fmla="val 91934"/>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91440" rIns="91440" bIns="91440" rtlCol="0" anchor="ctr"/>
          <a:lstStyle/>
          <a:p>
            <a:pPr algn="ctr"/>
            <a:r>
              <a:rPr lang="en-ZA" sz="1600" b="1" dirty="0">
                <a:solidFill>
                  <a:srgbClr val="C00000"/>
                </a:solidFill>
              </a:rPr>
              <a:t>Keep or discard?</a:t>
            </a:r>
            <a:endParaRPr lang="en-US" sz="1600" b="1" dirty="0">
              <a:solidFill>
                <a:srgbClr val="C00000"/>
              </a:solidFill>
            </a:endParaRPr>
          </a:p>
        </p:txBody>
      </p:sp>
    </p:spTree>
    <p:extLst>
      <p:ext uri="{BB962C8B-B14F-4D97-AF65-F5344CB8AC3E}">
        <p14:creationId xmlns:p14="http://schemas.microsoft.com/office/powerpoint/2010/main" val="946932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74" y="280080"/>
            <a:ext cx="701992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Quality RQOs for Ceres </a:t>
            </a:r>
            <a:r>
              <a:rPr lang="en-ZA" sz="3200" b="1" dirty="0" err="1">
                <a:solidFill>
                  <a:schemeClr val="bg2">
                    <a:lumMod val="25000"/>
                  </a:schemeClr>
                </a:solidFill>
                <a:latin typeface="+mn-lt"/>
                <a:ea typeface="ＭＳ Ｐゴシック" pitchFamily="34" charset="-128"/>
                <a:cs typeface="+mn-cs"/>
              </a:rPr>
              <a:t>Koekedouw</a:t>
            </a:r>
            <a:r>
              <a:rPr lang="en-ZA" sz="3200" b="1" dirty="0">
                <a:solidFill>
                  <a:schemeClr val="bg2">
                    <a:lumMod val="25000"/>
                  </a:schemeClr>
                </a:solidFill>
                <a:latin typeface="+mn-lt"/>
                <a:ea typeface="ＭＳ Ｐゴシック" pitchFamily="34" charset="-128"/>
                <a:cs typeface="+mn-cs"/>
              </a:rPr>
              <a:t> Dam</a:t>
            </a:r>
          </a:p>
        </p:txBody>
      </p:sp>
      <p:graphicFrame>
        <p:nvGraphicFramePr>
          <p:cNvPr id="4" name="Content Placeholder 3">
            <a:extLst>
              <a:ext uri="{FF2B5EF4-FFF2-40B4-BE49-F238E27FC236}">
                <a16:creationId xmlns:a16="http://schemas.microsoft.com/office/drawing/2014/main" xmlns="" id="{3D3528E2-F89D-4832-84A4-858214E2A0F1}"/>
              </a:ext>
            </a:extLst>
          </p:cNvPr>
          <p:cNvGraphicFramePr>
            <a:graphicFrameLocks noGrp="1"/>
          </p:cNvGraphicFramePr>
          <p:nvPr>
            <p:ph idx="1"/>
            <p:extLst/>
          </p:nvPr>
        </p:nvGraphicFramePr>
        <p:xfrm>
          <a:off x="0" y="933714"/>
          <a:ext cx="9144001" cy="5571210"/>
        </p:xfrm>
        <a:graphic>
          <a:graphicData uri="http://schemas.openxmlformats.org/drawingml/2006/table">
            <a:tbl>
              <a:tblPr firstRow="1">
                <a:tableStyleId>{5C22544A-7EE6-4342-B048-85BDC9FD1C3A}</a:tableStyleId>
              </a:tblPr>
              <a:tblGrid>
                <a:gridCol w="1000125">
                  <a:extLst>
                    <a:ext uri="{9D8B030D-6E8A-4147-A177-3AD203B41FA5}">
                      <a16:colId xmlns:a16="http://schemas.microsoft.com/office/drawing/2014/main" xmlns="" val="3812378879"/>
                    </a:ext>
                  </a:extLst>
                </a:gridCol>
                <a:gridCol w="2418324">
                  <a:extLst>
                    <a:ext uri="{9D8B030D-6E8A-4147-A177-3AD203B41FA5}">
                      <a16:colId xmlns:a16="http://schemas.microsoft.com/office/drawing/2014/main" xmlns="" val="2211577109"/>
                    </a:ext>
                  </a:extLst>
                </a:gridCol>
                <a:gridCol w="1448973">
                  <a:extLst>
                    <a:ext uri="{9D8B030D-6E8A-4147-A177-3AD203B41FA5}">
                      <a16:colId xmlns:a16="http://schemas.microsoft.com/office/drawing/2014/main" xmlns="" val="2133526495"/>
                    </a:ext>
                  </a:extLst>
                </a:gridCol>
                <a:gridCol w="1333353">
                  <a:extLst>
                    <a:ext uri="{9D8B030D-6E8A-4147-A177-3AD203B41FA5}">
                      <a16:colId xmlns:a16="http://schemas.microsoft.com/office/drawing/2014/main" xmlns="" val="1393674060"/>
                    </a:ext>
                  </a:extLst>
                </a:gridCol>
                <a:gridCol w="1577997">
                  <a:extLst>
                    <a:ext uri="{9D8B030D-6E8A-4147-A177-3AD203B41FA5}">
                      <a16:colId xmlns:a16="http://schemas.microsoft.com/office/drawing/2014/main" xmlns="" val="2225034482"/>
                    </a:ext>
                  </a:extLst>
                </a:gridCol>
                <a:gridCol w="1365229">
                  <a:extLst>
                    <a:ext uri="{9D8B030D-6E8A-4147-A177-3AD203B41FA5}">
                      <a16:colId xmlns:a16="http://schemas.microsoft.com/office/drawing/2014/main" xmlns="" val="1116658652"/>
                    </a:ext>
                  </a:extLst>
                </a:gridCol>
              </a:tblGrid>
              <a:tr h="774865">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Sub-comp.</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RQO Narrative description</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Indicator</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Numerical Limits</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GB" sz="1600" b="1" dirty="0">
                          <a:solidFill>
                            <a:schemeClr val="tx1"/>
                          </a:solidFill>
                          <a:effectLst/>
                          <a:latin typeface="+mn-lt"/>
                          <a:ea typeface="Times New Roman" panose="02020603050405020304" pitchFamily="18" charset="0"/>
                          <a:cs typeface="Times New Roman" panose="02020603050405020304" pitchFamily="18" charset="0"/>
                        </a:rPr>
                        <a:t>Threshold of Potential Concern</a:t>
                      </a:r>
                    </a:p>
                  </a:txBody>
                  <a:tcPr marL="17780" marR="17780" marT="0" marB="0" anchor="ctr">
                    <a:solidFill>
                      <a:schemeClr val="bg2">
                        <a:lumMod val="90000"/>
                      </a:schemeClr>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Present state (50/95%tile)</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H1R003Q01</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extLst>
                  <a:ext uri="{0D108BD9-81ED-4DB2-BD59-A6C34878D82A}">
                    <a16:rowId xmlns:a16="http://schemas.microsoft.com/office/drawing/2014/main" xmlns="" val="1498740543"/>
                  </a:ext>
                </a:extLst>
              </a:tr>
              <a:tr h="737766">
                <a:tc rowSpan="2">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Nutrients</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rowSpan="2">
                  <a:txBody>
                    <a:bodyPr/>
                    <a:lstStyle/>
                    <a:p>
                      <a:pPr marL="0" marR="0">
                        <a:lnSpc>
                          <a:spcPct val="105000"/>
                        </a:lnSpc>
                        <a:spcBef>
                          <a:spcPts val="0"/>
                        </a:spcBef>
                        <a:spcAft>
                          <a:spcPts val="0"/>
                        </a:spcAft>
                      </a:pPr>
                      <a:r>
                        <a:rPr lang="en-US" sz="1600" b="1" dirty="0">
                          <a:effectLst/>
                          <a:latin typeface="+mn-lt"/>
                          <a:ea typeface="Times New Roman" panose="02020603050405020304" pitchFamily="18" charset="0"/>
                          <a:cs typeface="Calibri" panose="020F0502020204030204" pitchFamily="34" charset="0"/>
                        </a:rPr>
                        <a:t>The system must be maintained in an oligotrophic state or better.</a:t>
                      </a:r>
                    </a:p>
                  </a:txBody>
                  <a:tcPr marL="17780" marR="17780" marT="0" marB="0" anchor="ctr">
                    <a:solidFill>
                      <a:schemeClr val="bg2"/>
                    </a:solidFill>
                  </a:tcPr>
                </a:tc>
                <a:tc>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Ortho-phosphate (PO₄-P)</a:t>
                      </a:r>
                      <a:endParaRPr lang="en-US" sz="18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Median ≤ 0.015 mg/ ℓ P </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 0.010 mg/ ℓ P</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PO4-P</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0.007 / 0.017</a:t>
                      </a:r>
                    </a:p>
                  </a:txBody>
                  <a:tcPr marL="17780" marR="17780" marT="0" marB="0" anchor="ctr">
                    <a:solidFill>
                      <a:schemeClr val="bg2"/>
                    </a:solidFill>
                  </a:tcPr>
                </a:tc>
                <a:extLst>
                  <a:ext uri="{0D108BD9-81ED-4DB2-BD59-A6C34878D82A}">
                    <a16:rowId xmlns:a16="http://schemas.microsoft.com/office/drawing/2014/main" xmlns="" val="294543299"/>
                  </a:ext>
                </a:extLst>
              </a:tr>
              <a:tr h="507700">
                <a:tc vMerge="1">
                  <a:txBody>
                    <a:bodyPr/>
                    <a:lstStyle/>
                    <a:p>
                      <a:endParaRPr lang="en-US"/>
                    </a:p>
                  </a:txBody>
                  <a:tcPr>
                    <a:solidFill>
                      <a:schemeClr val="bg2"/>
                    </a:solidFill>
                  </a:tcPr>
                </a:tc>
                <a:tc vMerge="1">
                  <a:txBody>
                    <a:bodyPr/>
                    <a:lstStyle/>
                    <a:p>
                      <a:endParaRPr lang="en-US" dirty="0"/>
                    </a:p>
                  </a:txBody>
                  <a:tcPr>
                    <a:solidFill>
                      <a:schemeClr val="bg2"/>
                    </a:solidFill>
                  </a:tcPr>
                </a:tc>
                <a:tc>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Total inorganic nitrogen (TIN)</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Median ≤ 0.70 mg/ℓ N </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 0.60 mg/ℓ N</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TIN</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0.12 / 0.27</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2317987429"/>
                  </a:ext>
                </a:extLst>
              </a:tr>
              <a:tr h="1984277">
                <a:tc>
                  <a:txBody>
                    <a:bodyPr/>
                    <a:lstStyle/>
                    <a:p>
                      <a:pPr>
                        <a:lnSpc>
                          <a:spcPct val="105000"/>
                        </a:lnSpc>
                        <a:spcBef>
                          <a:spcPts val="300"/>
                        </a:spcBef>
                        <a:spcAft>
                          <a:spcPts val="0"/>
                        </a:spcAft>
                      </a:pPr>
                      <a:r>
                        <a:rPr lang="en-GB" sz="1600" b="1" dirty="0">
                          <a:solidFill>
                            <a:schemeClr val="tx1"/>
                          </a:solidFill>
                          <a:effectLst/>
                          <a:latin typeface="+mn-lt"/>
                          <a:ea typeface="Times New Roman" panose="02020603050405020304" pitchFamily="18" charset="0"/>
                          <a:cs typeface="Times New Roman" panose="02020603050405020304" pitchFamily="18" charset="0"/>
                        </a:rPr>
                        <a:t>Salts</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Salt concentrations are low, in an Ideal category for all uses. There is a slight increasing trend but it is well within the Ideal range. Trends should be stabilised.</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Electrical conductivity</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US" sz="1600" b="1" kern="1200" dirty="0">
                          <a:solidFill>
                            <a:schemeClr val="dk1"/>
                          </a:solidFill>
                          <a:effectLst/>
                          <a:latin typeface="+mn-lt"/>
                          <a:ea typeface="Times New Roman" panose="02020603050405020304" pitchFamily="18" charset="0"/>
                          <a:cs typeface="Times New Roman" panose="02020603050405020304" pitchFamily="18" charset="0"/>
                        </a:rPr>
                        <a:t>95th percentile ≤ 40 </a:t>
                      </a:r>
                      <a:r>
                        <a:rPr lang="en-US" sz="1600" b="1" kern="1200" dirty="0" err="1">
                          <a:solidFill>
                            <a:schemeClr val="dk1"/>
                          </a:solidFill>
                          <a:effectLst/>
                          <a:latin typeface="+mn-lt"/>
                          <a:ea typeface="Times New Roman" panose="02020603050405020304" pitchFamily="18" charset="0"/>
                          <a:cs typeface="Times New Roman" panose="02020603050405020304" pitchFamily="18" charset="0"/>
                        </a:rPr>
                        <a:t>mS</a:t>
                      </a:r>
                      <a:r>
                        <a:rPr lang="en-US" sz="1600" b="1" kern="1200" dirty="0">
                          <a:solidFill>
                            <a:schemeClr val="dk1"/>
                          </a:solidFill>
                          <a:effectLst/>
                          <a:latin typeface="+mn-lt"/>
                          <a:ea typeface="Times New Roman" panose="02020603050405020304" pitchFamily="18" charset="0"/>
                          <a:cs typeface="Times New Roman" panose="02020603050405020304" pitchFamily="18" charset="0"/>
                        </a:rPr>
                        <a:t>/m </a:t>
                      </a:r>
                      <a:endParaRPr lang="en-ZA" sz="1600" b="1" kern="1200" dirty="0">
                        <a:solidFill>
                          <a:schemeClr val="dk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GB" sz="1600" b="1" kern="1200" dirty="0">
                          <a:solidFill>
                            <a:schemeClr val="dk1"/>
                          </a:solidFill>
                          <a:effectLst/>
                          <a:latin typeface="+mn-lt"/>
                          <a:ea typeface="Times New Roman" panose="02020603050405020304" pitchFamily="18" charset="0"/>
                          <a:cs typeface="Times New Roman" panose="02020603050405020304" pitchFamily="18" charset="0"/>
                        </a:rPr>
                        <a:t> 35 </a:t>
                      </a:r>
                      <a:r>
                        <a:rPr lang="en-GB" sz="1600" b="1" kern="1200" dirty="0" err="1">
                          <a:solidFill>
                            <a:schemeClr val="dk1"/>
                          </a:solidFill>
                          <a:effectLst/>
                          <a:latin typeface="+mn-lt"/>
                          <a:ea typeface="Times New Roman" panose="02020603050405020304" pitchFamily="18" charset="0"/>
                          <a:cs typeface="Times New Roman" panose="02020603050405020304" pitchFamily="18" charset="0"/>
                        </a:rPr>
                        <a:t>mS</a:t>
                      </a:r>
                      <a:r>
                        <a:rPr lang="en-GB" sz="1600" b="1" kern="1200" dirty="0">
                          <a:solidFill>
                            <a:schemeClr val="dk1"/>
                          </a:solidFill>
                          <a:effectLst/>
                          <a:latin typeface="+mn-lt"/>
                          <a:ea typeface="Times New Roman" panose="02020603050405020304" pitchFamily="18" charset="0"/>
                          <a:cs typeface="Times New Roman" panose="02020603050405020304" pitchFamily="18" charset="0"/>
                        </a:rPr>
                        <a:t>/m</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EC</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4.6 / 8.8</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2062861455"/>
                  </a:ext>
                </a:extLst>
              </a:tr>
              <a:tr h="1462477">
                <a:tc>
                  <a:txBody>
                    <a:bodyPr/>
                    <a:lstStyle/>
                    <a:p>
                      <a:pPr>
                        <a:lnSpc>
                          <a:spcPct val="105000"/>
                        </a:lnSpc>
                        <a:spcBef>
                          <a:spcPts val="300"/>
                        </a:spcBef>
                        <a:spcAft>
                          <a:spcPts val="0"/>
                        </a:spcAft>
                      </a:pPr>
                      <a:r>
                        <a:rPr lang="en-ZA" sz="1600" b="1" dirty="0">
                          <a:solidFill>
                            <a:schemeClr val="tx1"/>
                          </a:solidFill>
                          <a:effectLst/>
                          <a:latin typeface="+mn-lt"/>
                        </a:rPr>
                        <a:t>Pathogens</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E coli and Faecal coliforms should be maintained in an Ideal category for contact recreation</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E coli</a:t>
                      </a:r>
                    </a:p>
                    <a:p>
                      <a:pP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Faecal coliforms</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nSpc>
                          <a:spcPct val="105000"/>
                        </a:lnSpc>
                        <a:spcBef>
                          <a:spcPts val="300"/>
                        </a:spcBef>
                        <a:spcAft>
                          <a:spcPts val="0"/>
                        </a:spcAft>
                      </a:pPr>
                      <a:r>
                        <a:rPr lang="en-US" sz="1600" b="1" kern="1200" dirty="0">
                          <a:solidFill>
                            <a:schemeClr val="dk1"/>
                          </a:solidFill>
                          <a:effectLst/>
                          <a:latin typeface="+mn-lt"/>
                          <a:ea typeface="Times New Roman" panose="02020603050405020304" pitchFamily="18" charset="0"/>
                          <a:cs typeface="Times New Roman" panose="02020603050405020304" pitchFamily="18" charset="0"/>
                        </a:rPr>
                        <a:t>95th percentile ≤ 130 </a:t>
                      </a:r>
                      <a:r>
                        <a:rPr lang="en-US" sz="1600" b="1" kern="1200" dirty="0" err="1">
                          <a:solidFill>
                            <a:schemeClr val="dk1"/>
                          </a:solidFill>
                          <a:effectLst/>
                          <a:latin typeface="+mn-lt"/>
                          <a:ea typeface="Times New Roman" panose="02020603050405020304" pitchFamily="18" charset="0"/>
                          <a:cs typeface="Times New Roman" panose="02020603050405020304" pitchFamily="18" charset="0"/>
                        </a:rPr>
                        <a:t>cfu</a:t>
                      </a:r>
                      <a:r>
                        <a:rPr lang="en-US" sz="1600" b="1" kern="1200" dirty="0">
                          <a:solidFill>
                            <a:schemeClr val="dk1"/>
                          </a:solidFill>
                          <a:effectLst/>
                          <a:latin typeface="+mn-lt"/>
                          <a:ea typeface="Times New Roman" panose="02020603050405020304" pitchFamily="18" charset="0"/>
                          <a:cs typeface="Times New Roman" panose="02020603050405020304" pitchFamily="18" charset="0"/>
                        </a:rPr>
                        <a:t>/100ml</a:t>
                      </a:r>
                      <a:endParaRPr lang="en-GB" sz="1600" b="1" dirty="0">
                        <a:solidFill>
                          <a:srgbClr val="FF0000"/>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100 </a:t>
                      </a:r>
                      <a:r>
                        <a:rPr lang="en-ZA" sz="1600" b="1" dirty="0" err="1">
                          <a:solidFill>
                            <a:schemeClr val="tx1"/>
                          </a:solidFill>
                          <a:effectLst/>
                          <a:latin typeface="+mn-lt"/>
                          <a:ea typeface="Times New Roman" panose="02020603050405020304" pitchFamily="18" charset="0"/>
                          <a:cs typeface="Times New Roman" panose="02020603050405020304" pitchFamily="18" charset="0"/>
                        </a:rPr>
                        <a:t>cfu</a:t>
                      </a:r>
                      <a:r>
                        <a:rPr lang="en-ZA" sz="1600" b="1" dirty="0">
                          <a:solidFill>
                            <a:schemeClr val="tx1"/>
                          </a:solidFill>
                          <a:effectLst/>
                          <a:latin typeface="+mn-lt"/>
                          <a:ea typeface="Times New Roman" panose="02020603050405020304" pitchFamily="18" charset="0"/>
                          <a:cs typeface="Times New Roman" panose="02020603050405020304" pitchFamily="18" charset="0"/>
                        </a:rPr>
                        <a:t>/100ml</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No data</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3149538227"/>
                  </a:ext>
                </a:extLst>
              </a:tr>
            </a:tbl>
          </a:graphicData>
        </a:graphic>
      </p:graphicFrame>
    </p:spTree>
    <p:extLst>
      <p:ext uri="{BB962C8B-B14F-4D97-AF65-F5344CB8AC3E}">
        <p14:creationId xmlns:p14="http://schemas.microsoft.com/office/powerpoint/2010/main" val="2077474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391400" cy="892552"/>
          </a:xfrm>
          <a:noFill/>
        </p:spPr>
        <p:txBody>
          <a:bodyPr wrap="square">
            <a:spAutoFit/>
          </a:bodyPr>
          <a:lstStyle/>
          <a:p>
            <a:pPr algn="l"/>
            <a:r>
              <a:rPr lang="en-ZA" sz="3200" b="1" dirty="0" err="1">
                <a:solidFill>
                  <a:schemeClr val="bg2">
                    <a:lumMod val="25000"/>
                  </a:schemeClr>
                </a:solidFill>
                <a:latin typeface="+mn-lt"/>
                <a:ea typeface="ＭＳ Ｐゴシック" pitchFamily="34" charset="-128"/>
                <a:cs typeface="+mn-cs"/>
              </a:rPr>
              <a:t>Kogelberg</a:t>
            </a:r>
            <a:r>
              <a:rPr lang="en-ZA" sz="3200" b="1" dirty="0">
                <a:solidFill>
                  <a:schemeClr val="bg2">
                    <a:lumMod val="25000"/>
                  </a:schemeClr>
                </a:solidFill>
                <a:latin typeface="+mn-lt"/>
                <a:ea typeface="ＭＳ Ｐゴシック" pitchFamily="34" charset="-128"/>
                <a:cs typeface="+mn-cs"/>
              </a:rPr>
              <a:t> Dam</a:t>
            </a:r>
            <a:br>
              <a:rPr lang="en-ZA" sz="3200" b="1" dirty="0">
                <a:solidFill>
                  <a:schemeClr val="bg2">
                    <a:lumMod val="25000"/>
                  </a:schemeClr>
                </a:solidFill>
                <a:latin typeface="+mn-lt"/>
                <a:ea typeface="ＭＳ Ｐゴシック" pitchFamily="34" charset="-128"/>
                <a:cs typeface="+mn-cs"/>
              </a:rPr>
            </a:br>
            <a:r>
              <a:rPr lang="en-ZA" sz="2000" b="1" dirty="0">
                <a:solidFill>
                  <a:schemeClr val="bg2">
                    <a:lumMod val="25000"/>
                  </a:schemeClr>
                </a:solidFill>
                <a:latin typeface="+mn-lt"/>
                <a:ea typeface="ＭＳ Ｐゴシック" pitchFamily="34" charset="-128"/>
                <a:cs typeface="+mn-cs"/>
              </a:rPr>
              <a:t>(IUA B5 Overberg West)</a:t>
            </a:r>
            <a:endParaRPr lang="en-ZA" sz="3200" b="1" dirty="0">
              <a:solidFill>
                <a:schemeClr val="bg2">
                  <a:lumMod val="25000"/>
                </a:schemeClr>
              </a:solidFill>
              <a:latin typeface="+mn-lt"/>
              <a:ea typeface="ＭＳ Ｐゴシック" pitchFamily="34" charset="-128"/>
              <a:cs typeface="+mn-cs"/>
            </a:endParaRPr>
          </a:p>
        </p:txBody>
      </p:sp>
      <p:sp>
        <p:nvSpPr>
          <p:cNvPr id="3" name="Content Placeholder 2"/>
          <p:cNvSpPr>
            <a:spLocks noGrp="1"/>
          </p:cNvSpPr>
          <p:nvPr>
            <p:ph idx="1"/>
          </p:nvPr>
        </p:nvSpPr>
        <p:spPr>
          <a:xfrm>
            <a:off x="0" y="1419225"/>
            <a:ext cx="9075174" cy="5016758"/>
          </a:xfrm>
          <a:solidFill>
            <a:schemeClr val="bg1"/>
          </a:solidFill>
        </p:spPr>
        <p:txBody>
          <a:bodyPr>
            <a:noAutofit/>
          </a:bodyPr>
          <a:lstStyle/>
          <a:p>
            <a:r>
              <a:rPr lang="en-US" sz="1800" b="1" dirty="0" err="1"/>
              <a:t>Applethwaite</a:t>
            </a:r>
            <a:r>
              <a:rPr lang="en-US" sz="1800" b="1" dirty="0"/>
              <a:t> Dam is located directly upstream and </a:t>
            </a:r>
            <a:r>
              <a:rPr lang="en-US" sz="1800" b="1" dirty="0" err="1"/>
              <a:t>Arieskraal</a:t>
            </a:r>
            <a:r>
              <a:rPr lang="en-US" sz="1800" b="1" dirty="0"/>
              <a:t> Dam a short river stretch downstream. Flow conditions are significantly modified. The low-flows are reduced by </a:t>
            </a:r>
            <a:r>
              <a:rPr lang="en-US" sz="1800" b="1" dirty="0" err="1"/>
              <a:t>Eikenhof</a:t>
            </a:r>
            <a:r>
              <a:rPr lang="en-US" sz="1800" b="1" dirty="0"/>
              <a:t> Dam and the significant upstream irrigation development and farm dams and the town of </a:t>
            </a:r>
            <a:r>
              <a:rPr lang="en-US" sz="1800" b="1" dirty="0" err="1"/>
              <a:t>Grabouw</a:t>
            </a:r>
            <a:r>
              <a:rPr lang="en-US" sz="1800" b="1" dirty="0"/>
              <a:t> located directly upstream of the series of 3 dams. </a:t>
            </a:r>
          </a:p>
          <a:p>
            <a:r>
              <a:rPr lang="en-US" sz="1800" b="1" dirty="0"/>
              <a:t>Together with the off-channel </a:t>
            </a:r>
            <a:r>
              <a:rPr lang="en-US" sz="1800" b="1" dirty="0" err="1"/>
              <a:t>Rockview</a:t>
            </a:r>
            <a:r>
              <a:rPr lang="en-US" sz="1800" b="1" dirty="0"/>
              <a:t> Dam on the watershed dividing the </a:t>
            </a:r>
            <a:r>
              <a:rPr lang="en-US" sz="1800" b="1" dirty="0" err="1"/>
              <a:t>Palmiet</a:t>
            </a:r>
            <a:r>
              <a:rPr lang="en-US" sz="1800" b="1" dirty="0"/>
              <a:t> from the Steenbras River catchments, the dam comprises part of the </a:t>
            </a:r>
            <a:r>
              <a:rPr lang="en-US" sz="1800" b="1" dirty="0" err="1"/>
              <a:t>Palmiet</a:t>
            </a:r>
            <a:r>
              <a:rPr lang="en-US" sz="1800" b="1" dirty="0"/>
              <a:t> Pumped Storage Scheme that generates 400 MW of power for distribution to the Cape Metropolitan Area over peak periods (weekdays). </a:t>
            </a:r>
          </a:p>
          <a:p>
            <a:r>
              <a:rPr lang="en-US" sz="1800" b="1" dirty="0"/>
              <a:t>During winter, once flows measured at the Campanula weir (G4H030) reach or exceed 4.33 m</a:t>
            </a:r>
            <a:r>
              <a:rPr lang="en-US" sz="1800" b="1" baseline="30000" dirty="0"/>
              <a:t>3</a:t>
            </a:r>
            <a:r>
              <a:rPr lang="en-US" sz="1800" b="1" dirty="0"/>
              <a:t>/s (the wet season low flow capping discharge), water is transferred to </a:t>
            </a:r>
            <a:r>
              <a:rPr lang="en-US" sz="1800" b="1" dirty="0" err="1"/>
              <a:t>Rockview</a:t>
            </a:r>
            <a:r>
              <a:rPr lang="en-US" sz="1800" b="1" dirty="0"/>
              <a:t> Dam and stored there for allocating water to the Cape Metropolitan Area via the Steenbras Dam (22.5 million m</a:t>
            </a:r>
            <a:r>
              <a:rPr lang="en-US" sz="1800" b="1" baseline="30000" dirty="0"/>
              <a:t>3</a:t>
            </a:r>
            <a:r>
              <a:rPr lang="en-US" sz="1800" b="1" dirty="0"/>
              <a:t>/a). Managed high-flow releases from the combined </a:t>
            </a:r>
            <a:r>
              <a:rPr lang="en-US" sz="1800" b="1" dirty="0" err="1"/>
              <a:t>Kogelberg</a:t>
            </a:r>
            <a:r>
              <a:rPr lang="en-US" sz="1800" b="1" dirty="0"/>
              <a:t> and </a:t>
            </a:r>
            <a:r>
              <a:rPr lang="en-US" sz="1800" b="1" dirty="0" err="1"/>
              <a:t>Arieskraal</a:t>
            </a:r>
            <a:r>
              <a:rPr lang="en-US" sz="1800" b="1" dirty="0"/>
              <a:t> dams are restricted by the capacities of the existing outlet works at these dams. </a:t>
            </a:r>
            <a:r>
              <a:rPr lang="en-US" sz="1800" b="1" dirty="0" err="1"/>
              <a:t>Kogelberg</a:t>
            </a:r>
            <a:r>
              <a:rPr lang="en-US" sz="1800" b="1" dirty="0"/>
              <a:t> Dam can release a maximum of 15 m</a:t>
            </a:r>
            <a:r>
              <a:rPr lang="en-US" sz="1800" b="1" baseline="30000" dirty="0"/>
              <a:t>3</a:t>
            </a:r>
            <a:r>
              <a:rPr lang="en-US" sz="1800" b="1" dirty="0"/>
              <a:t>/s whilst </a:t>
            </a:r>
            <a:r>
              <a:rPr lang="en-US" sz="1800" b="1" dirty="0" err="1"/>
              <a:t>Arieskraal</a:t>
            </a:r>
            <a:r>
              <a:rPr lang="en-US" sz="1800" b="1" dirty="0"/>
              <a:t> Dam has no release mechanism and any flood flows in the </a:t>
            </a:r>
            <a:r>
              <a:rPr lang="en-US" sz="1800" b="1" dirty="0" err="1"/>
              <a:t>Palmiet</a:t>
            </a:r>
            <a:r>
              <a:rPr lang="en-US" sz="1800" b="1" dirty="0"/>
              <a:t> River downstream are only achieved through spillage. </a:t>
            </a:r>
            <a:r>
              <a:rPr lang="en-US" sz="1800" b="1" dirty="0" err="1"/>
              <a:t>Groenland</a:t>
            </a:r>
            <a:r>
              <a:rPr lang="en-US" sz="1800" b="1" dirty="0"/>
              <a:t> WUA operates the system in accordance with the </a:t>
            </a:r>
            <a:r>
              <a:rPr lang="en-US" sz="1800" b="1" dirty="0" err="1"/>
              <a:t>Palmiet</a:t>
            </a:r>
            <a:r>
              <a:rPr lang="en-US" sz="1800" b="1" dirty="0"/>
              <a:t> River CMP.</a:t>
            </a:r>
            <a:endParaRPr lang="en-ZA" sz="1800" b="1" dirty="0"/>
          </a:p>
        </p:txBody>
      </p:sp>
    </p:spTree>
    <p:extLst>
      <p:ext uri="{BB962C8B-B14F-4D97-AF65-F5344CB8AC3E}">
        <p14:creationId xmlns:p14="http://schemas.microsoft.com/office/powerpoint/2010/main" val="2956274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urecon.info\shares\ZACPT\Projects\Projects\112722   Breede-Gouritz WR Classes &amp; RQOs\03 Prj Del\15 GIS\2018_jpg\A5_prioritisation_perIUA\A5_br_prioritisationPerIUA_Overberg West_1.jpg">
            <a:extLst>
              <a:ext uri="{FF2B5EF4-FFF2-40B4-BE49-F238E27FC236}">
                <a16:creationId xmlns:a16="http://schemas.microsoft.com/office/drawing/2014/main" xmlns="" id="{F6259B25-9AAD-4136-AD36-EEF56345791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18779"/>
            <a:ext cx="9144000" cy="6439221"/>
          </a:xfrm>
          <a:prstGeom prst="rect">
            <a:avLst/>
          </a:prstGeom>
          <a:noFill/>
          <a:ln>
            <a:noFill/>
          </a:ln>
        </p:spPr>
      </p:pic>
      <p:sp>
        <p:nvSpPr>
          <p:cNvPr id="2" name="Title 1">
            <a:extLst>
              <a:ext uri="{FF2B5EF4-FFF2-40B4-BE49-F238E27FC236}">
                <a16:creationId xmlns:a16="http://schemas.microsoft.com/office/drawing/2014/main" xmlns="" id="{864544B8-A156-4121-A0C3-6C836C82F844}"/>
              </a:ext>
            </a:extLst>
          </p:cNvPr>
          <p:cNvSpPr>
            <a:spLocks noGrp="1"/>
          </p:cNvSpPr>
          <p:nvPr>
            <p:ph type="title"/>
          </p:nvPr>
        </p:nvSpPr>
        <p:spPr>
          <a:xfrm>
            <a:off x="1753200" y="29496"/>
            <a:ext cx="7390800" cy="502110"/>
          </a:xfrm>
        </p:spPr>
        <p:txBody>
          <a:bodyPr/>
          <a:lstStyle/>
          <a:p>
            <a:pPr algn="l"/>
            <a:r>
              <a:rPr lang="en-ZA" sz="3200" b="1" dirty="0" err="1">
                <a:solidFill>
                  <a:srgbClr val="EEECE1">
                    <a:lumMod val="25000"/>
                  </a:srgbClr>
                </a:solidFill>
                <a:ea typeface="ＭＳ Ｐゴシック" pitchFamily="34" charset="-128"/>
                <a:cs typeface="+mn-cs"/>
              </a:rPr>
              <a:t>Kogelberg</a:t>
            </a:r>
            <a:r>
              <a:rPr lang="en-ZA" sz="3200" b="1" dirty="0">
                <a:solidFill>
                  <a:srgbClr val="EEECE1">
                    <a:lumMod val="25000"/>
                  </a:srgbClr>
                </a:solidFill>
                <a:ea typeface="ＭＳ Ｐゴシック" pitchFamily="34" charset="-128"/>
                <a:cs typeface="+mn-cs"/>
              </a:rPr>
              <a:t> Dam </a:t>
            </a:r>
            <a:r>
              <a:rPr lang="en-ZA" sz="2000" b="1" dirty="0">
                <a:solidFill>
                  <a:srgbClr val="EEECE1">
                    <a:lumMod val="25000"/>
                  </a:srgbClr>
                </a:solidFill>
                <a:ea typeface="ＭＳ Ｐゴシック" pitchFamily="34" charset="-128"/>
                <a:cs typeface="+mn-cs"/>
              </a:rPr>
              <a:t>(IUA B5 Overberg West)</a:t>
            </a:r>
            <a:endParaRPr lang="en-ZA" dirty="0"/>
          </a:p>
        </p:txBody>
      </p:sp>
    </p:spTree>
    <p:extLst>
      <p:ext uri="{BB962C8B-B14F-4D97-AF65-F5344CB8AC3E}">
        <p14:creationId xmlns:p14="http://schemas.microsoft.com/office/powerpoint/2010/main" val="3551313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391400" cy="892552"/>
          </a:xfrm>
          <a:noFill/>
        </p:spPr>
        <p:txBody>
          <a:bodyPr wrap="square">
            <a:spAutoFit/>
          </a:bodyPr>
          <a:lstStyle/>
          <a:p>
            <a:pPr algn="l"/>
            <a:r>
              <a:rPr lang="en-ZA" sz="3200" b="1" dirty="0" err="1">
                <a:solidFill>
                  <a:srgbClr val="EEECE1">
                    <a:lumMod val="25000"/>
                  </a:srgbClr>
                </a:solidFill>
                <a:ea typeface="ＭＳ Ｐゴシック" pitchFamily="34" charset="-128"/>
                <a:cs typeface="+mn-cs"/>
              </a:rPr>
              <a:t>Kogelberg</a:t>
            </a:r>
            <a:r>
              <a:rPr lang="en-ZA" sz="3200" b="1" dirty="0">
                <a:solidFill>
                  <a:srgbClr val="EEECE1">
                    <a:lumMod val="25000"/>
                  </a:srgbClr>
                </a:solidFill>
                <a:ea typeface="ＭＳ Ｐゴシック" pitchFamily="34" charset="-128"/>
                <a:cs typeface="+mn-cs"/>
              </a:rPr>
              <a:t> Dam</a:t>
            </a:r>
            <a:br>
              <a:rPr lang="en-ZA" sz="3200" b="1" dirty="0">
                <a:solidFill>
                  <a:srgbClr val="EEECE1">
                    <a:lumMod val="25000"/>
                  </a:srgbClr>
                </a:solidFill>
                <a:ea typeface="ＭＳ Ｐゴシック" pitchFamily="34" charset="-128"/>
                <a:cs typeface="+mn-cs"/>
              </a:rPr>
            </a:br>
            <a:r>
              <a:rPr lang="en-ZA" sz="2000" b="1" dirty="0">
                <a:solidFill>
                  <a:srgbClr val="EEECE1">
                    <a:lumMod val="25000"/>
                  </a:srgbClr>
                </a:solidFill>
                <a:ea typeface="ＭＳ Ｐゴシック" pitchFamily="34" charset="-128"/>
                <a:cs typeface="+mn-cs"/>
              </a:rPr>
              <a:t>(IUA B5 Overberg West)</a:t>
            </a:r>
            <a:endParaRPr lang="en-ZA" sz="3200" b="1" dirty="0">
              <a:solidFill>
                <a:schemeClr val="tx1">
                  <a:lumMod val="65000"/>
                  <a:lumOff val="35000"/>
                </a:schemeClr>
              </a:solidFill>
              <a:latin typeface="+mn-lt"/>
              <a:ea typeface="ＭＳ Ｐゴシック" pitchFamily="34" charset="-128"/>
              <a:cs typeface="+mn-cs"/>
            </a:endParaRPr>
          </a:p>
        </p:txBody>
      </p:sp>
      <p:graphicFrame>
        <p:nvGraphicFramePr>
          <p:cNvPr id="4" name="Content Placeholder 3">
            <a:extLst>
              <a:ext uri="{FF2B5EF4-FFF2-40B4-BE49-F238E27FC236}">
                <a16:creationId xmlns:a16="http://schemas.microsoft.com/office/drawing/2014/main" xmlns="" id="{E9A4F420-E710-48D0-BF21-A6C2ACE1D5EB}"/>
              </a:ext>
            </a:extLst>
          </p:cNvPr>
          <p:cNvGraphicFramePr>
            <a:graphicFrameLocks noGrp="1"/>
          </p:cNvGraphicFramePr>
          <p:nvPr>
            <p:ph idx="1"/>
            <p:extLst>
              <p:ext uri="{D42A27DB-BD31-4B8C-83A1-F6EECF244321}">
                <p14:modId xmlns:p14="http://schemas.microsoft.com/office/powerpoint/2010/main" val="3415316599"/>
              </p:ext>
            </p:extLst>
          </p:nvPr>
        </p:nvGraphicFramePr>
        <p:xfrm>
          <a:off x="0" y="1362399"/>
          <a:ext cx="9144000" cy="5096460"/>
        </p:xfrm>
        <a:graphic>
          <a:graphicData uri="http://schemas.openxmlformats.org/drawingml/2006/table">
            <a:tbl>
              <a:tblPr firstRow="1"/>
              <a:tblGrid>
                <a:gridCol w="1152525">
                  <a:extLst>
                    <a:ext uri="{9D8B030D-6E8A-4147-A177-3AD203B41FA5}">
                      <a16:colId xmlns:a16="http://schemas.microsoft.com/office/drawing/2014/main" xmlns="" val="859076845"/>
                    </a:ext>
                  </a:extLst>
                </a:gridCol>
                <a:gridCol w="5495925">
                  <a:extLst>
                    <a:ext uri="{9D8B030D-6E8A-4147-A177-3AD203B41FA5}">
                      <a16:colId xmlns:a16="http://schemas.microsoft.com/office/drawing/2014/main" xmlns="" val="1445861777"/>
                    </a:ext>
                  </a:extLst>
                </a:gridCol>
                <a:gridCol w="2495550">
                  <a:extLst>
                    <a:ext uri="{9D8B030D-6E8A-4147-A177-3AD203B41FA5}">
                      <a16:colId xmlns:a16="http://schemas.microsoft.com/office/drawing/2014/main" xmlns="" val="3039586317"/>
                    </a:ext>
                  </a:extLst>
                </a:gridCol>
              </a:tblGrid>
              <a:tr h="666613">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Sub-comp.</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Rationale for sub-component choice</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 selection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4068466212"/>
                  </a:ext>
                </a:extLst>
              </a:tr>
              <a:tr h="1006498">
                <a:tc>
                  <a:txBody>
                    <a:bodyPr/>
                    <a:lstStyle/>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Low flows</a:t>
                      </a:r>
                      <a:endParaRPr lang="en-US"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Dam levels must remain sufficient for hydro-electric generation, and to provide for the transfer of water for urban and industrial use</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Dam levels</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501305636"/>
                  </a:ext>
                </a:extLst>
              </a:tr>
              <a:tr h="738011">
                <a:tc>
                  <a:txBody>
                    <a:bodyPr/>
                    <a:lstStyle/>
                    <a:p>
                      <a:pPr marL="0" marR="0">
                        <a:lnSpc>
                          <a:spcPct val="105000"/>
                        </a:lnSpc>
                        <a:spcBef>
                          <a:spcPts val="300"/>
                        </a:spcBef>
                        <a:spcAft>
                          <a:spcPts val="0"/>
                        </a:spcAft>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Nutrients</a:t>
                      </a:r>
                      <a:endPar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system must be maintained in a mesotrophic state or better</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Ortho-phosphate, nitrogen, ammonium</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3184738952"/>
                  </a:ext>
                </a:extLst>
              </a:tr>
              <a:tr h="763540">
                <a:tc>
                  <a:txBody>
                    <a:bodyPr/>
                    <a:lstStyle/>
                    <a:p>
                      <a:pPr marL="0" marR="0">
                        <a:lnSpc>
                          <a:spcPct val="105000"/>
                        </a:lnSpc>
                        <a:spcBef>
                          <a:spcPts val="300"/>
                        </a:spcBef>
                        <a:spcAft>
                          <a:spcPts val="0"/>
                        </a:spcAft>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Pathogens</a:t>
                      </a:r>
                      <a:endPar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system must be maintained in a state that is safe for contact recreation</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 coli and/or Faecal coliforms</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3314490486"/>
                  </a:ext>
                </a:extLst>
              </a:tr>
              <a:tr h="1921798">
                <a:tc>
                  <a:txBody>
                    <a:bodyPr/>
                    <a:lstStyle/>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Fish</a:t>
                      </a:r>
                      <a:endParaRPr lang="en-US"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wellbeing of the fish community of this artificial ecosystem must be maintained in a suitable condition to contribute to regional biodiversity. Consumption of fish must not pose a health risk</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Implementation of the Index of Reservoir Habitat Impairment (IRHI) by Miranda and Hunt (2011), fish health evaluation</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478483960"/>
                  </a:ext>
                </a:extLst>
              </a:tr>
            </a:tbl>
          </a:graphicData>
        </a:graphic>
      </p:graphicFrame>
    </p:spTree>
    <p:extLst>
      <p:ext uri="{BB962C8B-B14F-4D97-AF65-F5344CB8AC3E}">
        <p14:creationId xmlns:p14="http://schemas.microsoft.com/office/powerpoint/2010/main" val="1362292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274638"/>
            <a:ext cx="7569200" cy="523220"/>
          </a:xfrm>
          <a:noFill/>
        </p:spPr>
        <p:txBody>
          <a:bodyPr wrap="square">
            <a:spAutoFit/>
          </a:bodyPr>
          <a:lstStyle/>
          <a:p>
            <a:pPr algn="l"/>
            <a:r>
              <a:rPr lang="en-ZA" sz="2800" b="1" dirty="0">
                <a:solidFill>
                  <a:schemeClr val="bg2">
                    <a:lumMod val="25000"/>
                  </a:schemeClr>
                </a:solidFill>
                <a:latin typeface="+mn-lt"/>
                <a:ea typeface="ＭＳ Ｐゴシック" pitchFamily="34" charset="-128"/>
                <a:cs typeface="+mn-cs"/>
              </a:rPr>
              <a:t>Quantity &amp; Biota RQOs for </a:t>
            </a:r>
            <a:r>
              <a:rPr lang="en-ZA" sz="2800" b="1" dirty="0" err="1">
                <a:solidFill>
                  <a:schemeClr val="bg2">
                    <a:lumMod val="25000"/>
                  </a:schemeClr>
                </a:solidFill>
                <a:latin typeface="+mn-lt"/>
                <a:ea typeface="ＭＳ Ｐゴシック" pitchFamily="34" charset="-128"/>
                <a:cs typeface="+mn-cs"/>
              </a:rPr>
              <a:t>Kogelberg</a:t>
            </a:r>
            <a:r>
              <a:rPr lang="en-ZA" sz="2800" b="1" dirty="0">
                <a:solidFill>
                  <a:schemeClr val="bg2">
                    <a:lumMod val="25000"/>
                  </a:schemeClr>
                </a:solidFill>
                <a:latin typeface="+mn-lt"/>
                <a:ea typeface="ＭＳ Ｐゴシック" pitchFamily="34" charset="-128"/>
                <a:cs typeface="+mn-cs"/>
              </a:rPr>
              <a:t> Dam</a:t>
            </a:r>
            <a:endParaRPr lang="en-ZA" sz="2800" b="1" dirty="0">
              <a:solidFill>
                <a:schemeClr val="tx1">
                  <a:lumMod val="65000"/>
                  <a:lumOff val="35000"/>
                </a:schemeClr>
              </a:solidFill>
              <a:latin typeface="+mn-lt"/>
              <a:ea typeface="ＭＳ Ｐゴシック" pitchFamily="34" charset="-128"/>
              <a:cs typeface="+mn-cs"/>
            </a:endParaRPr>
          </a:p>
        </p:txBody>
      </p:sp>
      <p:graphicFrame>
        <p:nvGraphicFramePr>
          <p:cNvPr id="17" name="Content Placeholder 16">
            <a:extLst>
              <a:ext uri="{FF2B5EF4-FFF2-40B4-BE49-F238E27FC236}">
                <a16:creationId xmlns:a16="http://schemas.microsoft.com/office/drawing/2014/main" xmlns="" id="{EE9385D3-6EC2-4BBF-9437-D4EFE68D79AF}"/>
              </a:ext>
            </a:extLst>
          </p:cNvPr>
          <p:cNvGraphicFramePr>
            <a:graphicFrameLocks noGrp="1"/>
          </p:cNvGraphicFramePr>
          <p:nvPr>
            <p:ph idx="1"/>
            <p:extLst>
              <p:ext uri="{D42A27DB-BD31-4B8C-83A1-F6EECF244321}">
                <p14:modId xmlns:p14="http://schemas.microsoft.com/office/powerpoint/2010/main" val="3190693090"/>
              </p:ext>
            </p:extLst>
          </p:nvPr>
        </p:nvGraphicFramePr>
        <p:xfrm>
          <a:off x="2" y="1400497"/>
          <a:ext cx="9143998" cy="4867994"/>
        </p:xfrm>
        <a:graphic>
          <a:graphicData uri="http://schemas.openxmlformats.org/drawingml/2006/table">
            <a:tbl>
              <a:tblPr firstRow="1"/>
              <a:tblGrid>
                <a:gridCol w="761889">
                  <a:extLst>
                    <a:ext uri="{9D8B030D-6E8A-4147-A177-3AD203B41FA5}">
                      <a16:colId xmlns:a16="http://schemas.microsoft.com/office/drawing/2014/main" xmlns="" val="2461657045"/>
                    </a:ext>
                  </a:extLst>
                </a:gridCol>
                <a:gridCol w="3058764">
                  <a:extLst>
                    <a:ext uri="{9D8B030D-6E8A-4147-A177-3AD203B41FA5}">
                      <a16:colId xmlns:a16="http://schemas.microsoft.com/office/drawing/2014/main" xmlns="" val="4182506286"/>
                    </a:ext>
                  </a:extLst>
                </a:gridCol>
                <a:gridCol w="2168399">
                  <a:extLst>
                    <a:ext uri="{9D8B030D-6E8A-4147-A177-3AD203B41FA5}">
                      <a16:colId xmlns:a16="http://schemas.microsoft.com/office/drawing/2014/main" xmlns="" val="3658580474"/>
                    </a:ext>
                  </a:extLst>
                </a:gridCol>
                <a:gridCol w="1577473">
                  <a:extLst>
                    <a:ext uri="{9D8B030D-6E8A-4147-A177-3AD203B41FA5}">
                      <a16:colId xmlns:a16="http://schemas.microsoft.com/office/drawing/2014/main" xmlns="" val="706594559"/>
                    </a:ext>
                  </a:extLst>
                </a:gridCol>
                <a:gridCol w="1577473">
                  <a:extLst>
                    <a:ext uri="{9D8B030D-6E8A-4147-A177-3AD203B41FA5}">
                      <a16:colId xmlns:a16="http://schemas.microsoft.com/office/drawing/2014/main" xmlns="" val="2840649831"/>
                    </a:ext>
                  </a:extLst>
                </a:gridCol>
              </a:tblGrid>
              <a:tr h="515450">
                <a:tc>
                  <a:txBody>
                    <a:bodyPr/>
                    <a:lstStyle/>
                    <a:p>
                      <a:pPr marL="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Sub-comp.</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RQO Narrative description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 measure</a:t>
                      </a:r>
                      <a:endParaRPr lang="en-US" sz="1600" b="1">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Numerical limits</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TPC</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78863520"/>
                  </a:ext>
                </a:extLst>
              </a:tr>
              <a:tr h="2406252">
                <a:tc>
                  <a:txBody>
                    <a:bodyPr/>
                    <a:lstStyle/>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Low flows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TE67A86D0t00"/>
                          <a:cs typeface="Times New Roman" panose="02020603050405020304" pitchFamily="18" charset="0"/>
                        </a:rPr>
                        <a:t>During the dry season dam levels must be sufficient for energy generation and transfers for urban and industrial use and protection of ecosystem function downstream of </a:t>
                      </a:r>
                      <a:r>
                        <a:rPr lang="en-ZA" sz="1600" b="1" kern="1200" dirty="0" err="1">
                          <a:solidFill>
                            <a:schemeClr val="tx1"/>
                          </a:solidFill>
                          <a:effectLst/>
                          <a:latin typeface="Calibri" panose="020F0502020204030204" pitchFamily="34" charset="0"/>
                          <a:ea typeface="TTE67A86D0t00"/>
                          <a:cs typeface="Times New Roman" panose="02020603050405020304" pitchFamily="18" charset="0"/>
                        </a:rPr>
                        <a:t>Arieskraal</a:t>
                      </a:r>
                      <a:r>
                        <a:rPr lang="en-ZA" sz="1600" b="1" kern="1200" dirty="0">
                          <a:solidFill>
                            <a:schemeClr val="tx1"/>
                          </a:solidFill>
                          <a:effectLst/>
                          <a:latin typeface="Calibri" panose="020F0502020204030204" pitchFamily="34" charset="0"/>
                          <a:ea typeface="TTE67A86D0t00"/>
                          <a:cs typeface="Times New Roman" panose="02020603050405020304" pitchFamily="18" charset="0"/>
                        </a:rPr>
                        <a:t> Dam.</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Releases to ensure spills from </a:t>
                      </a:r>
                      <a:r>
                        <a:rPr lang="en-ZA" sz="1600" b="1"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Arieskraal</a:t>
                      </a: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Dam.</a:t>
                      </a:r>
                    </a:p>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TE67A86D0t00"/>
                          <a:cs typeface="Times New Roman" panose="02020603050405020304" pitchFamily="18" charset="0"/>
                        </a:rPr>
                        <a:t>Flow releases:</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defTabSz="457200" rtl="0" eaLnBrk="1" latinLnBrk="0" hangingPunct="1">
                        <a:lnSpc>
                          <a:spcPct val="105000"/>
                        </a:lnSpc>
                        <a:spcBef>
                          <a:spcPts val="0"/>
                        </a:spcBef>
                        <a:spcAft>
                          <a:spcPts val="0"/>
                        </a:spcAft>
                      </a:pPr>
                      <a:r>
                        <a:rPr lang="en-ZA" sz="1600" b="1" kern="1200" dirty="0" err="1">
                          <a:solidFill>
                            <a:schemeClr val="tx1"/>
                          </a:solidFill>
                          <a:effectLst/>
                          <a:latin typeface="Calibri" panose="020F0502020204030204" pitchFamily="34" charset="0"/>
                          <a:ea typeface="TTE67A86D0t00"/>
                          <a:cs typeface="Times New Roman" panose="02020603050405020304" pitchFamily="18" charset="0"/>
                        </a:rPr>
                        <a:t>Palmiet</a:t>
                      </a:r>
                      <a:r>
                        <a:rPr lang="en-ZA" sz="1600" b="1" kern="1200" dirty="0">
                          <a:solidFill>
                            <a:schemeClr val="tx1"/>
                          </a:solidFill>
                          <a:effectLst/>
                          <a:latin typeface="Calibri" panose="020F0502020204030204" pitchFamily="34" charset="0"/>
                          <a:ea typeface="TTE67A86D0t00"/>
                          <a:cs typeface="Times New Roman" panose="02020603050405020304" pitchFamily="18" charset="0"/>
                        </a:rPr>
                        <a:t> EWR3 in G40D below </a:t>
                      </a:r>
                      <a:r>
                        <a:rPr lang="en-ZA" sz="1600" b="1" kern="1200" dirty="0" err="1">
                          <a:solidFill>
                            <a:schemeClr val="tx1"/>
                          </a:solidFill>
                          <a:effectLst/>
                          <a:latin typeface="Calibri" panose="020F0502020204030204" pitchFamily="34" charset="0"/>
                          <a:ea typeface="TTE67A86D0t00"/>
                          <a:cs typeface="Times New Roman" panose="02020603050405020304" pitchFamily="18" charset="0"/>
                        </a:rPr>
                        <a:t>Arieskraal</a:t>
                      </a:r>
                      <a:r>
                        <a:rPr lang="en-ZA" sz="1600" b="1" kern="1200" dirty="0">
                          <a:solidFill>
                            <a:schemeClr val="tx1"/>
                          </a:solidFill>
                          <a:effectLst/>
                          <a:latin typeface="Calibri" panose="020F0502020204030204" pitchFamily="34" charset="0"/>
                          <a:ea typeface="TTE67A86D0t00"/>
                          <a:cs typeface="Times New Roman" panose="02020603050405020304" pitchFamily="18" charset="0"/>
                        </a:rPr>
                        <a:t> Dam</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defTabSz="457200" rtl="0" eaLnBrk="1" latinLnBrk="0" hangingPunct="1">
                        <a:lnSpc>
                          <a:spcPct val="105000"/>
                        </a:lnSpc>
                        <a:spcBef>
                          <a:spcPts val="0"/>
                        </a:spcBef>
                        <a:spcAft>
                          <a:spcPts val="0"/>
                        </a:spcAft>
                      </a:pPr>
                      <a:r>
                        <a:rPr lang="en-ZA" sz="1600" b="1" kern="1200" dirty="0" err="1">
                          <a:solidFill>
                            <a:schemeClr val="tx1"/>
                          </a:solidFill>
                          <a:effectLst/>
                          <a:latin typeface="Calibri" panose="020F0502020204030204" pitchFamily="34" charset="0"/>
                          <a:ea typeface="TTE67A86D0t00"/>
                          <a:cs typeface="Times New Roman" panose="02020603050405020304" pitchFamily="18" charset="0"/>
                        </a:rPr>
                        <a:t>nMAR</a:t>
                      </a:r>
                      <a:r>
                        <a:rPr lang="en-ZA" sz="1600" b="1" kern="1200" dirty="0">
                          <a:solidFill>
                            <a:schemeClr val="tx1"/>
                          </a:solidFill>
                          <a:effectLst/>
                          <a:latin typeface="Calibri" panose="020F0502020204030204" pitchFamily="34" charset="0"/>
                          <a:ea typeface="TTE67A86D0t00"/>
                          <a:cs typeface="Times New Roman" panose="02020603050405020304" pitchFamily="18" charset="0"/>
                        </a:rPr>
                        <a:t> = 207 million m3/a</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defTabSz="457200" rtl="0" eaLnBrk="1" latinLnBrk="0" hangingPunct="1">
                        <a:lnSpc>
                          <a:spcPct val="105000"/>
                        </a:lnSpc>
                        <a:spcBef>
                          <a:spcPts val="0"/>
                        </a:spcBef>
                        <a:spcAft>
                          <a:spcPts val="0"/>
                        </a:spcAft>
                      </a:pPr>
                      <a:r>
                        <a:rPr lang="en-ZA" sz="1600" b="1" kern="1200" dirty="0" err="1">
                          <a:solidFill>
                            <a:schemeClr val="tx1"/>
                          </a:solidFill>
                          <a:effectLst/>
                          <a:latin typeface="Calibri" panose="020F0502020204030204" pitchFamily="34" charset="0"/>
                          <a:ea typeface="TTE67A86D0t00"/>
                          <a:cs typeface="Times New Roman" panose="02020603050405020304" pitchFamily="18" charset="0"/>
                        </a:rPr>
                        <a:t>pMAR</a:t>
                      </a:r>
                      <a:r>
                        <a:rPr lang="en-ZA" sz="1600" b="1" kern="1200" dirty="0">
                          <a:solidFill>
                            <a:schemeClr val="tx1"/>
                          </a:solidFill>
                          <a:effectLst/>
                          <a:latin typeface="Calibri" panose="020F0502020204030204" pitchFamily="34" charset="0"/>
                          <a:ea typeface="TTE67A86D0t00"/>
                          <a:cs typeface="Times New Roman" panose="02020603050405020304" pitchFamily="18" charset="0"/>
                        </a:rPr>
                        <a:t>:  135 million m3/a</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TE67A86D0t00"/>
                          <a:cs typeface="Times New Roman" panose="02020603050405020304" pitchFamily="18" charset="0"/>
                        </a:rPr>
                        <a:t>REC = B/C category</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endParaRPr lang="en-US" sz="1600" b="1" kern="1200" dirty="0">
                        <a:solidFill>
                          <a:schemeClr val="tx1"/>
                        </a:solidFill>
                        <a:effectLst/>
                        <a:latin typeface="Calibri" panose="020F0502020204030204" pitchFamily="34" charset="0"/>
                        <a:ea typeface="+mn-ea"/>
                        <a:cs typeface="Calibri" panose="020F0502020204030204" pitchFamily="34" charset="0"/>
                      </a:endParaRPr>
                    </a:p>
                  </a:txBody>
                  <a:tcPr marL="17780" marR="177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cs typeface="Calibri" panose="020F0502020204030204" pitchFamily="34" charset="0"/>
                        </a:rPr>
                        <a:t>Not applicable</a:t>
                      </a:r>
                      <a:endParaRPr lang="en-US" sz="1600" b="1" kern="1200" dirty="0">
                        <a:solidFill>
                          <a:schemeClr val="tx1"/>
                        </a:solidFill>
                        <a:effectLst/>
                        <a:latin typeface="Calibri" panose="020F0502020204030204" pitchFamily="34"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945794051"/>
                  </a:ext>
                </a:extLst>
              </a:tr>
              <a:tr h="1537969">
                <a:tc>
                  <a:txBody>
                    <a:bodyPr/>
                    <a:lstStyle/>
                    <a:p>
                      <a:pPr marL="0" marR="0">
                        <a:lnSpc>
                          <a:spcPct val="105000"/>
                        </a:lnSpc>
                        <a:spcBef>
                          <a:spcPts val="0"/>
                        </a:spcBef>
                        <a:spcAft>
                          <a:spcPts val="0"/>
                        </a:spcAft>
                      </a:pPr>
                      <a:r>
                        <a:rPr lang="en-ZA" sz="1600" b="1">
                          <a:effectLst/>
                          <a:latin typeface="Calibri" panose="020F0502020204030204" pitchFamily="34" charset="0"/>
                          <a:ea typeface="Times New Roman" panose="02020603050405020304" pitchFamily="18" charset="0"/>
                          <a:cs typeface="Calibri" panose="020F0502020204030204" pitchFamily="34" charset="0"/>
                        </a:rPr>
                        <a:t>Fish</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US"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wellbeing of the fish community must be maintained in a suitable condition to contribute to regional biodiversity and to support local recreational angling.  Consumption of fish must not pose a health risk.</a:t>
                      </a:r>
                      <a:endPar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Implementation of the Index of Reservoir Habitat Impairment (IRHI) by Miranda and Hunt (2011)</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Habitat suitability and fish wellbeing in a state which is equivalent to a D or better ecological category.</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nSpc>
                          <a:spcPct val="10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Habitat suitability and fish wellbeing (FRAI) in a state worse than a D ecological category.</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559468863"/>
                  </a:ext>
                </a:extLst>
              </a:tr>
            </a:tbl>
          </a:graphicData>
        </a:graphic>
      </p:graphicFrame>
      <p:pic>
        <p:nvPicPr>
          <p:cNvPr id="6" name="Picture 5">
            <a:extLst>
              <a:ext uri="{FF2B5EF4-FFF2-40B4-BE49-F238E27FC236}">
                <a16:creationId xmlns:a16="http://schemas.microsoft.com/office/drawing/2014/main" xmlns="" id="{4B1B2B6C-312E-436E-8791-58463075AB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81711" y="2543175"/>
            <a:ext cx="1419224" cy="1071562"/>
          </a:xfrm>
          <a:prstGeom prst="rect">
            <a:avLst/>
          </a:prstGeom>
          <a:noFill/>
          <a:ln>
            <a:noFill/>
          </a:ln>
        </p:spPr>
      </p:pic>
    </p:spTree>
    <p:extLst>
      <p:ext uri="{BB962C8B-B14F-4D97-AF65-F5344CB8AC3E}">
        <p14:creationId xmlns:p14="http://schemas.microsoft.com/office/powerpoint/2010/main" val="15174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1466490" y="94890"/>
            <a:ext cx="7668883" cy="6374920"/>
          </a:xfrm>
          <a:prstGeom prst="rect">
            <a:avLst/>
          </a:prstGeom>
          <a:ln>
            <a:noFill/>
          </a:ln>
          <a:effectLst>
            <a:softEdge rad="112500"/>
          </a:effectLst>
          <a:extLst>
            <a:ext uri="{53640926-AAD7-44D8-BBD7-CCE9431645EC}">
              <a14:shadowObscured xmlns:a14="http://schemas.microsoft.com/office/drawing/2010/main"/>
            </a:ext>
          </a:extLst>
        </p:spPr>
      </p:pic>
      <p:sp>
        <p:nvSpPr>
          <p:cNvPr id="2" name="Round Same Side Corner Rectangle 1"/>
          <p:cNvSpPr/>
          <p:nvPr/>
        </p:nvSpPr>
        <p:spPr>
          <a:xfrm>
            <a:off x="1801813" y="1896533"/>
            <a:ext cx="6383337" cy="2282061"/>
          </a:xfrm>
          <a:prstGeom prst="round2SameRect">
            <a:avLst/>
          </a:prstGeom>
          <a:gradFill flip="none" rotWithShape="1">
            <a:gsLst>
              <a:gs pos="0">
                <a:schemeClr val="bg2">
                  <a:lumMod val="75000"/>
                </a:schemeClr>
              </a:gs>
              <a:gs pos="100000">
                <a:srgbClr val="FFFFD5"/>
              </a:gs>
            </a:gsLst>
            <a:path path="rect">
              <a:fillToRect l="100000" t="100000"/>
            </a:path>
            <a:tileRect r="-100000" b="-100000"/>
          </a:gradFill>
          <a:ln w="38100">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4400" b="1" dirty="0">
                <a:solidFill>
                  <a:schemeClr val="bg2">
                    <a:lumMod val="25000"/>
                  </a:schemeClr>
                </a:solidFill>
                <a:effectLst>
                  <a:outerShdw blurRad="38100" dist="38100" dir="2700000" algn="tl">
                    <a:srgbClr val="000000">
                      <a:alpha val="43137"/>
                    </a:srgbClr>
                  </a:outerShdw>
                </a:effectLst>
              </a:rPr>
              <a:t>Overview of Study Progress</a:t>
            </a:r>
            <a:endParaRPr lang="en-GB" sz="4400" b="1" dirty="0">
              <a:solidFill>
                <a:schemeClr val="bg2">
                  <a:lumMod val="25000"/>
                </a:schemeClr>
              </a:solidFill>
              <a:effectLst>
                <a:outerShdw blurRad="38100" dist="38100" dir="2700000" algn="tl">
                  <a:srgbClr val="000000">
                    <a:alpha val="43137"/>
                  </a:srgbClr>
                </a:outerShdw>
              </a:effectLst>
            </a:endParaRPr>
          </a:p>
        </p:txBody>
      </p:sp>
      <p:cxnSp>
        <p:nvCxnSpPr>
          <p:cNvPr id="4" name="Straight Connector 3"/>
          <p:cNvCxnSpPr/>
          <p:nvPr/>
        </p:nvCxnSpPr>
        <p:spPr>
          <a:xfrm flipV="1">
            <a:off x="1801812" y="4345836"/>
            <a:ext cx="6383337" cy="12700"/>
          </a:xfrm>
          <a:prstGeom prst="line">
            <a:avLst/>
          </a:prstGeom>
          <a:ln w="1524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3845" y="3596640"/>
            <a:ext cx="3324284" cy="3073205"/>
          </a:xfrm>
          <a:prstGeom prst="rect">
            <a:avLst/>
          </a:prstGeom>
        </p:spPr>
      </p:pic>
    </p:spTree>
    <p:extLst>
      <p:ext uri="{BB962C8B-B14F-4D97-AF65-F5344CB8AC3E}">
        <p14:creationId xmlns:p14="http://schemas.microsoft.com/office/powerpoint/2010/main" val="2075624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EA117-56A8-4CBF-A549-686E9A898E1B}"/>
              </a:ext>
            </a:extLst>
          </p:cNvPr>
          <p:cNvSpPr>
            <a:spLocks noGrp="1"/>
          </p:cNvSpPr>
          <p:nvPr>
            <p:ph type="title"/>
          </p:nvPr>
        </p:nvSpPr>
        <p:spPr>
          <a:xfrm>
            <a:off x="1456268" y="274638"/>
            <a:ext cx="7687732" cy="522000"/>
          </a:xfrm>
        </p:spPr>
        <p:txBody>
          <a:bodyPr/>
          <a:lstStyle/>
          <a:p>
            <a:r>
              <a:rPr lang="en-ZA" sz="2800" b="1" dirty="0">
                <a:solidFill>
                  <a:srgbClr val="EEECE1">
                    <a:lumMod val="25000"/>
                  </a:srgbClr>
                </a:solidFill>
                <a:ea typeface="ＭＳ Ｐゴシック" pitchFamily="34" charset="-128"/>
                <a:cs typeface="+mn-cs"/>
              </a:rPr>
              <a:t>Quantity Numerical Limits for </a:t>
            </a:r>
            <a:r>
              <a:rPr lang="en-ZA" sz="2800" b="1" dirty="0" err="1">
                <a:solidFill>
                  <a:srgbClr val="EEECE1">
                    <a:lumMod val="25000"/>
                  </a:srgbClr>
                </a:solidFill>
                <a:ea typeface="ＭＳ Ｐゴシック" pitchFamily="34" charset="-128"/>
                <a:cs typeface="+mn-cs"/>
              </a:rPr>
              <a:t>Kogelberg</a:t>
            </a:r>
            <a:r>
              <a:rPr lang="en-ZA" sz="2800" b="1" dirty="0">
                <a:solidFill>
                  <a:srgbClr val="EEECE1">
                    <a:lumMod val="25000"/>
                  </a:srgbClr>
                </a:solidFill>
                <a:ea typeface="ＭＳ Ｐゴシック" pitchFamily="34" charset="-128"/>
                <a:cs typeface="+mn-cs"/>
              </a:rPr>
              <a:t> Dam</a:t>
            </a:r>
            <a:endParaRPr lang="en-ZA" dirty="0"/>
          </a:p>
        </p:txBody>
      </p:sp>
      <p:pic>
        <p:nvPicPr>
          <p:cNvPr id="7" name="Content Placeholder 6">
            <a:extLst>
              <a:ext uri="{FF2B5EF4-FFF2-40B4-BE49-F238E27FC236}">
                <a16:creationId xmlns:a16="http://schemas.microsoft.com/office/drawing/2014/main" xmlns="" id="{362D9C9C-54EE-4598-8BF8-57C5AF02A2B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0952" y="1484174"/>
            <a:ext cx="7389367" cy="4860000"/>
          </a:xfrm>
          <a:prstGeom prst="rect">
            <a:avLst/>
          </a:prstGeom>
          <a:noFill/>
          <a:ln>
            <a:noFill/>
          </a:ln>
        </p:spPr>
      </p:pic>
    </p:spTree>
    <p:extLst>
      <p:ext uri="{BB962C8B-B14F-4D97-AF65-F5344CB8AC3E}">
        <p14:creationId xmlns:p14="http://schemas.microsoft.com/office/powerpoint/2010/main" val="477624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74" y="280080"/>
            <a:ext cx="701992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Quality RQOs for </a:t>
            </a:r>
            <a:r>
              <a:rPr lang="en-ZA" sz="3200" b="1" dirty="0" err="1">
                <a:solidFill>
                  <a:schemeClr val="bg2">
                    <a:lumMod val="25000"/>
                  </a:schemeClr>
                </a:solidFill>
                <a:latin typeface="+mn-lt"/>
                <a:ea typeface="ＭＳ Ｐゴシック" pitchFamily="34" charset="-128"/>
                <a:cs typeface="+mn-cs"/>
              </a:rPr>
              <a:t>Kogelberg</a:t>
            </a:r>
            <a:r>
              <a:rPr lang="en-ZA" sz="3200" b="1" dirty="0">
                <a:solidFill>
                  <a:schemeClr val="bg2">
                    <a:lumMod val="25000"/>
                  </a:schemeClr>
                </a:solidFill>
                <a:latin typeface="+mn-lt"/>
                <a:ea typeface="ＭＳ Ｐゴシック" pitchFamily="34" charset="-128"/>
                <a:cs typeface="+mn-cs"/>
              </a:rPr>
              <a:t> Dam</a:t>
            </a:r>
          </a:p>
        </p:txBody>
      </p:sp>
      <p:graphicFrame>
        <p:nvGraphicFramePr>
          <p:cNvPr id="4" name="Content Placeholder 3">
            <a:extLst>
              <a:ext uri="{FF2B5EF4-FFF2-40B4-BE49-F238E27FC236}">
                <a16:creationId xmlns:a16="http://schemas.microsoft.com/office/drawing/2014/main" xmlns="" id="{3D3528E2-F89D-4832-84A4-858214E2A0F1}"/>
              </a:ext>
            </a:extLst>
          </p:cNvPr>
          <p:cNvGraphicFramePr>
            <a:graphicFrameLocks noGrp="1"/>
          </p:cNvGraphicFramePr>
          <p:nvPr>
            <p:ph idx="1"/>
            <p:extLst/>
          </p:nvPr>
        </p:nvGraphicFramePr>
        <p:xfrm>
          <a:off x="0" y="1107886"/>
          <a:ext cx="9144001" cy="5350971"/>
        </p:xfrm>
        <a:graphic>
          <a:graphicData uri="http://schemas.openxmlformats.org/drawingml/2006/table">
            <a:tbl>
              <a:tblPr firstRow="1">
                <a:tableStyleId>{5C22544A-7EE6-4342-B048-85BDC9FD1C3A}</a:tableStyleId>
              </a:tblPr>
              <a:tblGrid>
                <a:gridCol w="1000125">
                  <a:extLst>
                    <a:ext uri="{9D8B030D-6E8A-4147-A177-3AD203B41FA5}">
                      <a16:colId xmlns:a16="http://schemas.microsoft.com/office/drawing/2014/main" xmlns="" val="3812378879"/>
                    </a:ext>
                  </a:extLst>
                </a:gridCol>
                <a:gridCol w="2294618">
                  <a:extLst>
                    <a:ext uri="{9D8B030D-6E8A-4147-A177-3AD203B41FA5}">
                      <a16:colId xmlns:a16="http://schemas.microsoft.com/office/drawing/2014/main" xmlns="" val="2211577109"/>
                    </a:ext>
                  </a:extLst>
                </a:gridCol>
                <a:gridCol w="1572679">
                  <a:extLst>
                    <a:ext uri="{9D8B030D-6E8A-4147-A177-3AD203B41FA5}">
                      <a16:colId xmlns:a16="http://schemas.microsoft.com/office/drawing/2014/main" xmlns="" val="2133526495"/>
                    </a:ext>
                  </a:extLst>
                </a:gridCol>
                <a:gridCol w="1333353">
                  <a:extLst>
                    <a:ext uri="{9D8B030D-6E8A-4147-A177-3AD203B41FA5}">
                      <a16:colId xmlns:a16="http://schemas.microsoft.com/office/drawing/2014/main" xmlns="" val="1393674060"/>
                    </a:ext>
                  </a:extLst>
                </a:gridCol>
                <a:gridCol w="1577997">
                  <a:extLst>
                    <a:ext uri="{9D8B030D-6E8A-4147-A177-3AD203B41FA5}">
                      <a16:colId xmlns:a16="http://schemas.microsoft.com/office/drawing/2014/main" xmlns="" val="2225034482"/>
                    </a:ext>
                  </a:extLst>
                </a:gridCol>
                <a:gridCol w="1365229">
                  <a:extLst>
                    <a:ext uri="{9D8B030D-6E8A-4147-A177-3AD203B41FA5}">
                      <a16:colId xmlns:a16="http://schemas.microsoft.com/office/drawing/2014/main" xmlns="" val="1116658652"/>
                    </a:ext>
                  </a:extLst>
                </a:gridCol>
              </a:tblGrid>
              <a:tr h="1115404">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Sub-comp.</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RQO Narrative description</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Indicator</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Numerical Limits</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GB" sz="1600" b="1" dirty="0">
                          <a:solidFill>
                            <a:schemeClr val="tx1"/>
                          </a:solidFill>
                          <a:effectLst/>
                          <a:latin typeface="+mn-lt"/>
                          <a:ea typeface="Times New Roman" panose="02020603050405020304" pitchFamily="18" charset="0"/>
                          <a:cs typeface="Times New Roman" panose="02020603050405020304" pitchFamily="18" charset="0"/>
                        </a:rPr>
                        <a:t>Threshold of Potential Concern</a:t>
                      </a:r>
                    </a:p>
                  </a:txBody>
                  <a:tcPr marL="17780" marR="17780" marT="0" marB="0" anchor="ctr">
                    <a:solidFill>
                      <a:schemeClr val="bg2">
                        <a:lumMod val="90000"/>
                      </a:schemeClr>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Present state (50/95%tile)</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G4R001Q01</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extLst>
                  <a:ext uri="{0D108BD9-81ED-4DB2-BD59-A6C34878D82A}">
                    <a16:rowId xmlns:a16="http://schemas.microsoft.com/office/drawing/2014/main" xmlns="" val="1498740543"/>
                  </a:ext>
                </a:extLst>
              </a:tr>
              <a:tr h="1401636">
                <a:tc rowSpan="2">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Nutrients</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rowSpan="2">
                  <a:txBody>
                    <a:bodyPr/>
                    <a:lstStyle/>
                    <a:p>
                      <a:pPr marL="0" marR="0">
                        <a:lnSpc>
                          <a:spcPct val="105000"/>
                        </a:lnSpc>
                        <a:spcBef>
                          <a:spcPts val="0"/>
                        </a:spcBef>
                        <a:spcAft>
                          <a:spcPts val="0"/>
                        </a:spcAft>
                      </a:pPr>
                      <a:r>
                        <a:rPr lang="en-US" sz="1600" b="1" dirty="0">
                          <a:effectLst/>
                          <a:latin typeface="+mn-lt"/>
                          <a:ea typeface="Times New Roman" panose="02020603050405020304" pitchFamily="18" charset="0"/>
                          <a:cs typeface="Calibri" panose="020F0502020204030204" pitchFamily="34" charset="0"/>
                        </a:rPr>
                        <a:t>The system must be maintained in a mesotrophic state or better</a:t>
                      </a:r>
                    </a:p>
                  </a:txBody>
                  <a:tcPr marL="17780" marR="17780" marT="0" marB="0" anchor="ctr">
                    <a:solidFill>
                      <a:schemeClr val="bg2"/>
                    </a:solidFill>
                  </a:tcPr>
                </a:tc>
                <a:tc>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Ortho-phosphate (PO₄-P)</a:t>
                      </a:r>
                      <a:endParaRPr lang="en-US" sz="18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Median ≤ 0.025 mg/ ℓ P </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 0.020 mg/ ℓ P</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PO4-P</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0.016 / 0.030</a:t>
                      </a:r>
                    </a:p>
                  </a:txBody>
                  <a:tcPr marL="17780" marR="17780" marT="0" marB="0" anchor="ctr">
                    <a:solidFill>
                      <a:schemeClr val="bg2"/>
                    </a:solidFill>
                  </a:tcPr>
                </a:tc>
                <a:extLst>
                  <a:ext uri="{0D108BD9-81ED-4DB2-BD59-A6C34878D82A}">
                    <a16:rowId xmlns:a16="http://schemas.microsoft.com/office/drawing/2014/main" xmlns="" val="294543299"/>
                  </a:ext>
                </a:extLst>
              </a:tr>
              <a:tr h="1168807">
                <a:tc vMerge="1">
                  <a:txBody>
                    <a:bodyPr/>
                    <a:lstStyle/>
                    <a:p>
                      <a:endParaRPr lang="en-US"/>
                    </a:p>
                  </a:txBody>
                  <a:tcPr>
                    <a:solidFill>
                      <a:schemeClr val="bg2"/>
                    </a:solidFill>
                  </a:tcPr>
                </a:tc>
                <a:tc vMerge="1">
                  <a:txBody>
                    <a:bodyPr/>
                    <a:lstStyle/>
                    <a:p>
                      <a:endParaRPr lang="en-US" dirty="0"/>
                    </a:p>
                  </a:txBody>
                  <a:tcPr>
                    <a:solidFill>
                      <a:schemeClr val="bg2"/>
                    </a:solidFill>
                  </a:tcPr>
                </a:tc>
                <a:tc>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Total inorganic nitrogen (TIN)</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Median ≤ 1.00 mg/ℓ N </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 0.90 mg/ℓ N</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TIN</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0.268 / 0.619</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2317987429"/>
                  </a:ext>
                </a:extLst>
              </a:tr>
              <a:tr h="832562">
                <a:tc rowSpan="2">
                  <a:txBody>
                    <a:bodyPr/>
                    <a:lstStyle/>
                    <a:p>
                      <a:pPr>
                        <a:lnSpc>
                          <a:spcPct val="105000"/>
                        </a:lnSpc>
                        <a:spcBef>
                          <a:spcPts val="300"/>
                        </a:spcBef>
                        <a:spcAft>
                          <a:spcPts val="0"/>
                        </a:spcAft>
                      </a:pPr>
                      <a:r>
                        <a:rPr lang="en-ZA" sz="1600" b="1" dirty="0">
                          <a:solidFill>
                            <a:schemeClr val="tx1"/>
                          </a:solidFill>
                          <a:effectLst/>
                          <a:latin typeface="+mn-lt"/>
                        </a:rPr>
                        <a:t>Pathogens</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rowSpan="2">
                  <a:txBody>
                    <a:bodyPr/>
                    <a:lstStyle/>
                    <a:p>
                      <a:pPr>
                        <a:lnSpc>
                          <a:spcPct val="105000"/>
                        </a:lnSpc>
                        <a:spcBef>
                          <a:spcPts val="300"/>
                        </a:spcBef>
                        <a:spcAft>
                          <a:spcPts val="0"/>
                        </a:spcAft>
                      </a:pPr>
                      <a:r>
                        <a:rPr lang="en-US" sz="1600" b="1" dirty="0">
                          <a:solidFill>
                            <a:schemeClr val="tx1"/>
                          </a:solidFill>
                          <a:effectLst/>
                          <a:latin typeface="+mn-lt"/>
                          <a:ea typeface="Times New Roman" panose="02020603050405020304" pitchFamily="18" charset="0"/>
                          <a:cs typeface="Times New Roman" panose="02020603050405020304" pitchFamily="18" charset="0"/>
                        </a:rPr>
                        <a:t>The system must be maintained in a state that is safe for municipal use and contact recreation</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mn-lt"/>
                          <a:ea typeface="Times New Roman" panose="02020603050405020304" pitchFamily="18" charset="0"/>
                          <a:cs typeface="Times New Roman" panose="02020603050405020304" pitchFamily="18" charset="0"/>
                        </a:rPr>
                        <a:t>E. coli</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 130 counts/100 ml</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100 counts/100 ml</a:t>
                      </a:r>
                    </a:p>
                  </a:txBody>
                  <a:tcPr marL="17780" marR="17780" marT="0" marB="0" anchor="ctr">
                    <a:solidFill>
                      <a:schemeClr val="bg2"/>
                    </a:solidFill>
                  </a:tcPr>
                </a:tc>
                <a:tc rowSpan="2">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No data</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468650321"/>
                  </a:ext>
                </a:extLst>
              </a:tr>
              <a:tr h="832562">
                <a:tc vMerge="1">
                  <a:txBody>
                    <a:bodyPr/>
                    <a:lstStyle/>
                    <a:p>
                      <a:endParaRPr lang="en-ZA"/>
                    </a:p>
                  </a:txBody>
                  <a:tcPr/>
                </a:tc>
                <a:tc vMerge="1">
                  <a:txBody>
                    <a:bodyPr/>
                    <a:lstStyle/>
                    <a:p>
                      <a:endParaRPr lang="en-ZA"/>
                    </a:p>
                  </a:txBody>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Faecal coliforms</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 130 counts/100 ml</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100 counts/100 ml</a:t>
                      </a:r>
                    </a:p>
                  </a:txBody>
                  <a:tcPr marL="17780" marR="17780" marT="0" marB="0" anchor="ctr">
                    <a:solidFill>
                      <a:schemeClr val="bg2"/>
                    </a:solidFill>
                  </a:tcPr>
                </a:tc>
                <a:tc vMerge="1">
                  <a:txBody>
                    <a:bodyPr/>
                    <a:lstStyle/>
                    <a:p>
                      <a:endParaRPr lang="en-ZA"/>
                    </a:p>
                  </a:txBody>
                  <a:tcPr/>
                </a:tc>
                <a:extLst>
                  <a:ext uri="{0D108BD9-81ED-4DB2-BD59-A6C34878D82A}">
                    <a16:rowId xmlns:a16="http://schemas.microsoft.com/office/drawing/2014/main" xmlns="" val="719533945"/>
                  </a:ext>
                </a:extLst>
              </a:tr>
            </a:tbl>
          </a:graphicData>
        </a:graphic>
      </p:graphicFrame>
    </p:spTree>
    <p:extLst>
      <p:ext uri="{BB962C8B-B14F-4D97-AF65-F5344CB8AC3E}">
        <p14:creationId xmlns:p14="http://schemas.microsoft.com/office/powerpoint/2010/main" val="2995795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613" y="13839"/>
            <a:ext cx="7391400" cy="584775"/>
          </a:xfrm>
          <a:noFill/>
        </p:spPr>
        <p:txBody>
          <a:bodyPr wrap="square">
            <a:spAutoFit/>
          </a:bodyPr>
          <a:lstStyle/>
          <a:p>
            <a:pPr algn="l"/>
            <a:r>
              <a:rPr lang="en-ZA" sz="3200" b="1" dirty="0" err="1">
                <a:solidFill>
                  <a:schemeClr val="bg2">
                    <a:lumMod val="25000"/>
                  </a:schemeClr>
                </a:solidFill>
                <a:latin typeface="+mn-lt"/>
                <a:ea typeface="ＭＳ Ｐゴシック" pitchFamily="34" charset="-128"/>
                <a:cs typeface="+mn-cs"/>
              </a:rPr>
              <a:t>Arieskraal</a:t>
            </a:r>
            <a:r>
              <a:rPr lang="en-ZA" sz="3200" b="1" dirty="0">
                <a:solidFill>
                  <a:schemeClr val="bg2">
                    <a:lumMod val="25000"/>
                  </a:schemeClr>
                </a:solidFill>
                <a:latin typeface="+mn-lt"/>
                <a:ea typeface="ＭＳ Ｐゴシック" pitchFamily="34" charset="-128"/>
                <a:cs typeface="+mn-cs"/>
              </a:rPr>
              <a:t> Dam </a:t>
            </a:r>
            <a:r>
              <a:rPr lang="en-ZA" sz="2000" b="1" dirty="0">
                <a:solidFill>
                  <a:schemeClr val="bg2">
                    <a:lumMod val="25000"/>
                  </a:schemeClr>
                </a:solidFill>
                <a:latin typeface="+mn-lt"/>
                <a:ea typeface="ＭＳ Ｐゴシック" pitchFamily="34" charset="-128"/>
                <a:cs typeface="+mn-cs"/>
              </a:rPr>
              <a:t>(IUA B5 Overberg West)</a:t>
            </a:r>
            <a:endParaRPr lang="en-ZA" sz="3200" b="1" dirty="0">
              <a:solidFill>
                <a:schemeClr val="bg2">
                  <a:lumMod val="25000"/>
                </a:schemeClr>
              </a:solidFill>
              <a:latin typeface="+mn-lt"/>
              <a:ea typeface="ＭＳ Ｐゴシック" pitchFamily="34" charset="-128"/>
              <a:cs typeface="+mn-cs"/>
            </a:endParaRPr>
          </a:p>
        </p:txBody>
      </p:sp>
      <p:sp>
        <p:nvSpPr>
          <p:cNvPr id="3" name="Content Placeholder 2"/>
          <p:cNvSpPr>
            <a:spLocks noGrp="1"/>
          </p:cNvSpPr>
          <p:nvPr>
            <p:ph idx="1"/>
          </p:nvPr>
        </p:nvSpPr>
        <p:spPr>
          <a:xfrm>
            <a:off x="0" y="907947"/>
            <a:ext cx="9144000" cy="5522350"/>
          </a:xfrm>
          <a:solidFill>
            <a:schemeClr val="bg1"/>
          </a:solidFill>
        </p:spPr>
        <p:txBody>
          <a:bodyPr>
            <a:noAutofit/>
          </a:bodyPr>
          <a:lstStyle/>
          <a:p>
            <a:r>
              <a:rPr lang="en-US" sz="1800" b="1" dirty="0" err="1"/>
              <a:t>Kogelberg</a:t>
            </a:r>
            <a:r>
              <a:rPr lang="en-US" sz="1800" b="1" dirty="0"/>
              <a:t> Dam is located a very short river stretch upstream. Flow conditions are significantly modified. The low-flows are reduced by </a:t>
            </a:r>
            <a:r>
              <a:rPr lang="en-US" sz="1800" b="1" dirty="0" err="1"/>
              <a:t>Eikenhof</a:t>
            </a:r>
            <a:r>
              <a:rPr lang="en-US" sz="1800" b="1" dirty="0"/>
              <a:t> Dam and the significant upstream irrigation development and farm dams and the town of </a:t>
            </a:r>
            <a:r>
              <a:rPr lang="en-US" sz="1800" b="1" dirty="0" err="1"/>
              <a:t>Grabouw</a:t>
            </a:r>
            <a:r>
              <a:rPr lang="en-US" sz="1800" b="1" dirty="0"/>
              <a:t> located directly upstream of the series of 3 dams. </a:t>
            </a:r>
          </a:p>
          <a:p>
            <a:r>
              <a:rPr lang="en-US" sz="1800" b="1" dirty="0"/>
              <a:t>Most of the catchment below the dam is located in the </a:t>
            </a:r>
            <a:r>
              <a:rPr lang="en-US" sz="1800" b="1" dirty="0" err="1"/>
              <a:t>Kogelberg</a:t>
            </a:r>
            <a:r>
              <a:rPr lang="en-US" sz="1800" b="1" dirty="0"/>
              <a:t> Nature Reserve, which is also managed as a biosphere reserve (</a:t>
            </a:r>
            <a:r>
              <a:rPr lang="en-US" sz="1800" b="1" dirty="0" err="1"/>
              <a:t>Kogelberg</a:t>
            </a:r>
            <a:r>
              <a:rPr lang="en-US" sz="1800" b="1" dirty="0"/>
              <a:t> Biosphere Reserve). Implementation of the EWR is thus of the highest priority. The Biosphere Reserve is marked by an extraordinarily high level of floral diversity and a wide diversity of terrestrial and freshwater habitats. </a:t>
            </a:r>
          </a:p>
          <a:p>
            <a:r>
              <a:rPr lang="en-US" sz="1800" b="1" dirty="0"/>
              <a:t>Managed high-flow releases from the combined </a:t>
            </a:r>
            <a:r>
              <a:rPr lang="en-US" sz="1800" b="1" dirty="0" err="1"/>
              <a:t>Kogelberg</a:t>
            </a:r>
            <a:r>
              <a:rPr lang="en-US" sz="1800" b="1" dirty="0"/>
              <a:t> and </a:t>
            </a:r>
            <a:r>
              <a:rPr lang="en-US" sz="1800" b="1" dirty="0" err="1"/>
              <a:t>Arieskraal</a:t>
            </a:r>
            <a:r>
              <a:rPr lang="en-US" sz="1800" b="1" dirty="0"/>
              <a:t> dams are restricted by the capacities of the existing outlet works at these dams. Flood flows in the </a:t>
            </a:r>
            <a:r>
              <a:rPr lang="en-US" sz="1800" b="1" dirty="0" err="1"/>
              <a:t>Palmiet</a:t>
            </a:r>
            <a:r>
              <a:rPr lang="en-US" sz="1800" b="1" dirty="0"/>
              <a:t> River downstream are currently only achieved through spillage. </a:t>
            </a:r>
            <a:r>
              <a:rPr lang="en-US" sz="1800" b="1" dirty="0" err="1"/>
              <a:t>Arieskraal</a:t>
            </a:r>
            <a:r>
              <a:rPr lang="en-US" sz="1800" b="1" dirty="0"/>
              <a:t> Dam’s outlet pipe can release up to 2 m</a:t>
            </a:r>
            <a:r>
              <a:rPr lang="en-US" sz="1800" b="1" baseline="30000" dirty="0"/>
              <a:t>3</a:t>
            </a:r>
            <a:r>
              <a:rPr lang="en-US" sz="1800" b="1" dirty="0"/>
              <a:t>/s but an orifice plate has been bolted onto the outlet pipe which prevents any variation in releases from the dam. Changes to this outlet structure is recommended, which would firstly allow for the EWR entering the </a:t>
            </a:r>
            <a:r>
              <a:rPr lang="en-US" sz="1800" b="1" dirty="0" err="1"/>
              <a:t>Kogelberg</a:t>
            </a:r>
            <a:r>
              <a:rPr lang="en-US" sz="1800" b="1" dirty="0"/>
              <a:t>/</a:t>
            </a:r>
            <a:r>
              <a:rPr lang="en-US" sz="1800" b="1" dirty="0" err="1"/>
              <a:t>Arieskraal</a:t>
            </a:r>
            <a:r>
              <a:rPr lang="en-US" sz="1800" b="1" dirty="0"/>
              <a:t> dams to be released downstream and secondly allow for greater variation in flow to be provided, albeit within the constraint of a maximum discharge of 2 m</a:t>
            </a:r>
            <a:r>
              <a:rPr lang="en-US" sz="1800" b="1" baseline="30000" dirty="0"/>
              <a:t>3</a:t>
            </a:r>
            <a:r>
              <a:rPr lang="en-US" sz="1800" b="1" dirty="0"/>
              <a:t>/s. </a:t>
            </a:r>
          </a:p>
          <a:p>
            <a:r>
              <a:rPr lang="en-US" sz="1800" b="1" dirty="0" err="1"/>
              <a:t>Groenland</a:t>
            </a:r>
            <a:r>
              <a:rPr lang="en-US" sz="1800" b="1" dirty="0"/>
              <a:t> WUA operates the system in accordance with the </a:t>
            </a:r>
            <a:r>
              <a:rPr lang="en-US" sz="1800" b="1" dirty="0" err="1"/>
              <a:t>Palmiet</a:t>
            </a:r>
            <a:r>
              <a:rPr lang="en-US" sz="1800" b="1" dirty="0"/>
              <a:t> River CMP.</a:t>
            </a:r>
            <a:endParaRPr lang="en-ZA" sz="1800" b="1" dirty="0"/>
          </a:p>
        </p:txBody>
      </p:sp>
    </p:spTree>
    <p:extLst>
      <p:ext uri="{BB962C8B-B14F-4D97-AF65-F5344CB8AC3E}">
        <p14:creationId xmlns:p14="http://schemas.microsoft.com/office/powerpoint/2010/main" val="9034578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urecon.info\shares\ZACPT\Projects\Projects\112722   Breede-Gouritz WR Classes &amp; RQOs\03 Prj Del\15 GIS\2018_jpg\A5_prioritisation_perIUA\A5_br_prioritisationPerIUA_Overberg West_1.jpg">
            <a:extLst>
              <a:ext uri="{FF2B5EF4-FFF2-40B4-BE49-F238E27FC236}">
                <a16:creationId xmlns:a16="http://schemas.microsoft.com/office/drawing/2014/main" xmlns="" id="{F6259B25-9AAD-4136-AD36-EEF56345791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18779"/>
            <a:ext cx="9144000" cy="6439221"/>
          </a:xfrm>
          <a:prstGeom prst="rect">
            <a:avLst/>
          </a:prstGeom>
          <a:noFill/>
          <a:ln>
            <a:noFill/>
          </a:ln>
        </p:spPr>
      </p:pic>
      <p:sp>
        <p:nvSpPr>
          <p:cNvPr id="2" name="Title 1">
            <a:extLst>
              <a:ext uri="{FF2B5EF4-FFF2-40B4-BE49-F238E27FC236}">
                <a16:creationId xmlns:a16="http://schemas.microsoft.com/office/drawing/2014/main" xmlns="" id="{864544B8-A156-4121-A0C3-6C836C82F844}"/>
              </a:ext>
            </a:extLst>
          </p:cNvPr>
          <p:cNvSpPr>
            <a:spLocks noGrp="1"/>
          </p:cNvSpPr>
          <p:nvPr>
            <p:ph type="title"/>
          </p:nvPr>
        </p:nvSpPr>
        <p:spPr>
          <a:xfrm>
            <a:off x="1753200" y="13750"/>
            <a:ext cx="7390800" cy="521775"/>
          </a:xfrm>
        </p:spPr>
        <p:txBody>
          <a:bodyPr/>
          <a:lstStyle/>
          <a:p>
            <a:pPr algn="l"/>
            <a:r>
              <a:rPr lang="en-ZA" sz="3200" b="1" dirty="0" err="1">
                <a:solidFill>
                  <a:srgbClr val="EEECE1">
                    <a:lumMod val="25000"/>
                  </a:srgbClr>
                </a:solidFill>
                <a:ea typeface="ＭＳ Ｐゴシック" pitchFamily="34" charset="-128"/>
                <a:cs typeface="+mn-cs"/>
              </a:rPr>
              <a:t>Arieskraal</a:t>
            </a:r>
            <a:r>
              <a:rPr lang="en-ZA" sz="3200" b="1" dirty="0">
                <a:solidFill>
                  <a:srgbClr val="EEECE1">
                    <a:lumMod val="25000"/>
                  </a:srgbClr>
                </a:solidFill>
                <a:ea typeface="ＭＳ Ｐゴシック" pitchFamily="34" charset="-128"/>
                <a:cs typeface="+mn-cs"/>
              </a:rPr>
              <a:t> Dam </a:t>
            </a:r>
            <a:r>
              <a:rPr lang="en-ZA" sz="2000" b="1" dirty="0">
                <a:solidFill>
                  <a:srgbClr val="EEECE1">
                    <a:lumMod val="25000"/>
                  </a:srgbClr>
                </a:solidFill>
                <a:ea typeface="ＭＳ Ｐゴシック" pitchFamily="34" charset="-128"/>
                <a:cs typeface="+mn-cs"/>
              </a:rPr>
              <a:t>(IUA B5 Overberg West)</a:t>
            </a:r>
            <a:endParaRPr lang="en-ZA" dirty="0"/>
          </a:p>
        </p:txBody>
      </p:sp>
    </p:spTree>
    <p:extLst>
      <p:ext uri="{BB962C8B-B14F-4D97-AF65-F5344CB8AC3E}">
        <p14:creationId xmlns:p14="http://schemas.microsoft.com/office/powerpoint/2010/main" val="3461104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391400" cy="584775"/>
          </a:xfrm>
          <a:noFill/>
        </p:spPr>
        <p:txBody>
          <a:bodyPr wrap="square">
            <a:spAutoFit/>
          </a:bodyPr>
          <a:lstStyle/>
          <a:p>
            <a:pPr algn="l"/>
            <a:r>
              <a:rPr lang="en-ZA" sz="3200" b="1" dirty="0" err="1">
                <a:solidFill>
                  <a:srgbClr val="EEECE1">
                    <a:lumMod val="25000"/>
                  </a:srgbClr>
                </a:solidFill>
                <a:ea typeface="ＭＳ Ｐゴシック" pitchFamily="34" charset="-128"/>
                <a:cs typeface="+mn-cs"/>
              </a:rPr>
              <a:t>Arieskraal</a:t>
            </a:r>
            <a:r>
              <a:rPr lang="en-ZA" sz="3200" b="1" dirty="0">
                <a:solidFill>
                  <a:srgbClr val="EEECE1">
                    <a:lumMod val="25000"/>
                  </a:srgbClr>
                </a:solidFill>
                <a:ea typeface="ＭＳ Ｐゴシック" pitchFamily="34" charset="-128"/>
                <a:cs typeface="+mn-cs"/>
              </a:rPr>
              <a:t> Dam </a:t>
            </a:r>
            <a:r>
              <a:rPr lang="en-ZA" sz="2000" b="1" dirty="0">
                <a:solidFill>
                  <a:srgbClr val="EEECE1">
                    <a:lumMod val="25000"/>
                  </a:srgbClr>
                </a:solidFill>
                <a:ea typeface="ＭＳ Ｐゴシック" pitchFamily="34" charset="-128"/>
                <a:cs typeface="+mn-cs"/>
              </a:rPr>
              <a:t>(IUA B5 Overberg West)</a:t>
            </a:r>
            <a:endParaRPr lang="en-ZA" sz="3200" b="1" dirty="0">
              <a:solidFill>
                <a:schemeClr val="tx1">
                  <a:lumMod val="65000"/>
                  <a:lumOff val="35000"/>
                </a:schemeClr>
              </a:solidFill>
              <a:latin typeface="+mn-lt"/>
              <a:ea typeface="ＭＳ Ｐゴシック" pitchFamily="34" charset="-128"/>
              <a:cs typeface="+mn-cs"/>
            </a:endParaRPr>
          </a:p>
        </p:txBody>
      </p:sp>
      <p:graphicFrame>
        <p:nvGraphicFramePr>
          <p:cNvPr id="4" name="Content Placeholder 3">
            <a:extLst>
              <a:ext uri="{FF2B5EF4-FFF2-40B4-BE49-F238E27FC236}">
                <a16:creationId xmlns:a16="http://schemas.microsoft.com/office/drawing/2014/main" xmlns="" id="{E9A4F420-E710-48D0-BF21-A6C2ACE1D5EB}"/>
              </a:ext>
            </a:extLst>
          </p:cNvPr>
          <p:cNvGraphicFramePr>
            <a:graphicFrameLocks noGrp="1"/>
          </p:cNvGraphicFramePr>
          <p:nvPr>
            <p:ph idx="1"/>
            <p:extLst>
              <p:ext uri="{D42A27DB-BD31-4B8C-83A1-F6EECF244321}">
                <p14:modId xmlns:p14="http://schemas.microsoft.com/office/powerpoint/2010/main" val="573831074"/>
              </p:ext>
            </p:extLst>
          </p:nvPr>
        </p:nvGraphicFramePr>
        <p:xfrm>
          <a:off x="0" y="1540816"/>
          <a:ext cx="9144000" cy="4574848"/>
        </p:xfrm>
        <a:graphic>
          <a:graphicData uri="http://schemas.openxmlformats.org/drawingml/2006/table">
            <a:tbl>
              <a:tblPr firstRow="1"/>
              <a:tblGrid>
                <a:gridCol w="1152525">
                  <a:extLst>
                    <a:ext uri="{9D8B030D-6E8A-4147-A177-3AD203B41FA5}">
                      <a16:colId xmlns:a16="http://schemas.microsoft.com/office/drawing/2014/main" xmlns="" val="859076845"/>
                    </a:ext>
                  </a:extLst>
                </a:gridCol>
                <a:gridCol w="5495925">
                  <a:extLst>
                    <a:ext uri="{9D8B030D-6E8A-4147-A177-3AD203B41FA5}">
                      <a16:colId xmlns:a16="http://schemas.microsoft.com/office/drawing/2014/main" xmlns="" val="1445861777"/>
                    </a:ext>
                  </a:extLst>
                </a:gridCol>
                <a:gridCol w="2495550">
                  <a:extLst>
                    <a:ext uri="{9D8B030D-6E8A-4147-A177-3AD203B41FA5}">
                      <a16:colId xmlns:a16="http://schemas.microsoft.com/office/drawing/2014/main" xmlns="" val="3039586317"/>
                    </a:ext>
                  </a:extLst>
                </a:gridCol>
              </a:tblGrid>
              <a:tr h="666613">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Sub-comp.</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Rationale for sub-component choice</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0" marR="0">
                        <a:lnSpc>
                          <a:spcPct val="105000"/>
                        </a:lnSpc>
                        <a:spcBef>
                          <a:spcPts val="30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 selection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4068466212"/>
                  </a:ext>
                </a:extLst>
              </a:tr>
              <a:tr h="1006498">
                <a:tc>
                  <a:txBody>
                    <a:bodyPr/>
                    <a:lstStyle/>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Low flows</a:t>
                      </a:r>
                      <a:endParaRPr lang="en-US"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Dam levels must remain sufficient to provide for irrigation surrounding the dam, as well as releases for ecosystem function downstream. </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EWR</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501305636"/>
                  </a:ext>
                </a:extLst>
              </a:tr>
              <a:tr h="738011">
                <a:tc>
                  <a:txBody>
                    <a:bodyPr/>
                    <a:lstStyle/>
                    <a:p>
                      <a:pPr marL="0" marR="0">
                        <a:lnSpc>
                          <a:spcPct val="105000"/>
                        </a:lnSpc>
                        <a:spcBef>
                          <a:spcPts val="300"/>
                        </a:spcBef>
                        <a:spcAft>
                          <a:spcPts val="0"/>
                        </a:spcAft>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Nutrients</a:t>
                      </a:r>
                      <a:endPar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system must be maintained in a mesotrophic state or better. </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Ortho-phosphate, nitrogen, ammonium</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3184738952"/>
                  </a:ext>
                </a:extLst>
              </a:tr>
              <a:tr h="763540">
                <a:tc>
                  <a:txBody>
                    <a:bodyPr/>
                    <a:lstStyle/>
                    <a:p>
                      <a:pPr marL="0" marR="0">
                        <a:lnSpc>
                          <a:spcPct val="105000"/>
                        </a:lnSpc>
                        <a:spcBef>
                          <a:spcPts val="300"/>
                        </a:spcBef>
                        <a:spcAft>
                          <a:spcPts val="0"/>
                        </a:spcAft>
                      </a:pPr>
                      <a:r>
                        <a:rPr lang="en-ZA"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Pathogens</a:t>
                      </a:r>
                      <a:endParaRPr lang="en-US" sz="16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system must be maintained in a state that is safe for contact recreation.</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 coli and/or Faecal coliforms</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2"/>
                    </a:solidFill>
                  </a:tcPr>
                </a:tc>
                <a:extLst>
                  <a:ext uri="{0D108BD9-81ED-4DB2-BD59-A6C34878D82A}">
                    <a16:rowId xmlns:a16="http://schemas.microsoft.com/office/drawing/2014/main" xmlns="" val="3314490486"/>
                  </a:ext>
                </a:extLst>
              </a:tr>
              <a:tr h="1400186">
                <a:tc>
                  <a:txBody>
                    <a:bodyPr/>
                    <a:lstStyle/>
                    <a:p>
                      <a:pPr marL="0" marR="0">
                        <a:lnSpc>
                          <a:spcPct val="105000"/>
                        </a:lnSpc>
                        <a:spcBef>
                          <a:spcPts val="300"/>
                        </a:spcBef>
                        <a:spcAft>
                          <a:spcPts val="0"/>
                        </a:spcAft>
                      </a:pPr>
                      <a:r>
                        <a:rPr lang="en-ZA"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Fish</a:t>
                      </a:r>
                      <a:endParaRPr lang="en-US" sz="1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15633" marR="15633"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wellbeing of the fish community of this artificial ecosystem must be maintained in a suitable condition to contribute to regional biodiversity. Consumption of fish must not pose a health risk.</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300"/>
                        </a:spcBef>
                        <a:spcAft>
                          <a:spcPts val="0"/>
                        </a:spcAft>
                      </a:pPr>
                      <a:r>
                        <a:rPr lang="en-ZA" sz="16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Implementation of the Index of Reservoir Habitat Impairment (IRHI) by Miranda and Hunt (2011), fish health evaluation</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478483960"/>
                  </a:ext>
                </a:extLst>
              </a:tr>
            </a:tbl>
          </a:graphicData>
        </a:graphic>
      </p:graphicFrame>
    </p:spTree>
    <p:extLst>
      <p:ext uri="{BB962C8B-B14F-4D97-AF65-F5344CB8AC3E}">
        <p14:creationId xmlns:p14="http://schemas.microsoft.com/office/powerpoint/2010/main" val="10123917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274638"/>
            <a:ext cx="7569200" cy="523220"/>
          </a:xfrm>
          <a:noFill/>
        </p:spPr>
        <p:txBody>
          <a:bodyPr wrap="square">
            <a:spAutoFit/>
          </a:bodyPr>
          <a:lstStyle/>
          <a:p>
            <a:pPr algn="l"/>
            <a:r>
              <a:rPr lang="en-ZA" sz="2800" b="1" dirty="0">
                <a:solidFill>
                  <a:schemeClr val="bg2">
                    <a:lumMod val="25000"/>
                  </a:schemeClr>
                </a:solidFill>
                <a:latin typeface="+mn-lt"/>
                <a:ea typeface="ＭＳ Ｐゴシック" pitchFamily="34" charset="-128"/>
                <a:cs typeface="+mn-cs"/>
              </a:rPr>
              <a:t>Quantity &amp; Biota RQOs for </a:t>
            </a:r>
            <a:r>
              <a:rPr lang="en-ZA" sz="2800" b="1" dirty="0" err="1">
                <a:solidFill>
                  <a:schemeClr val="bg2">
                    <a:lumMod val="25000"/>
                  </a:schemeClr>
                </a:solidFill>
                <a:latin typeface="+mn-lt"/>
                <a:ea typeface="ＭＳ Ｐゴシック" pitchFamily="34" charset="-128"/>
                <a:cs typeface="+mn-cs"/>
              </a:rPr>
              <a:t>Arieskraal</a:t>
            </a:r>
            <a:r>
              <a:rPr lang="en-ZA" sz="2800" b="1" dirty="0">
                <a:solidFill>
                  <a:schemeClr val="bg2">
                    <a:lumMod val="25000"/>
                  </a:schemeClr>
                </a:solidFill>
                <a:latin typeface="+mn-lt"/>
                <a:ea typeface="ＭＳ Ｐゴシック" pitchFamily="34" charset="-128"/>
                <a:cs typeface="+mn-cs"/>
              </a:rPr>
              <a:t> Dam</a:t>
            </a:r>
            <a:endParaRPr lang="en-ZA" sz="2800" b="1" dirty="0">
              <a:solidFill>
                <a:schemeClr val="tx1">
                  <a:lumMod val="65000"/>
                  <a:lumOff val="35000"/>
                </a:schemeClr>
              </a:solidFill>
              <a:latin typeface="+mn-lt"/>
              <a:ea typeface="ＭＳ Ｐゴシック" pitchFamily="34" charset="-128"/>
              <a:cs typeface="+mn-cs"/>
            </a:endParaRPr>
          </a:p>
        </p:txBody>
      </p:sp>
      <p:graphicFrame>
        <p:nvGraphicFramePr>
          <p:cNvPr id="17" name="Content Placeholder 16">
            <a:extLst>
              <a:ext uri="{FF2B5EF4-FFF2-40B4-BE49-F238E27FC236}">
                <a16:creationId xmlns:a16="http://schemas.microsoft.com/office/drawing/2014/main" xmlns="" id="{EE9385D3-6EC2-4BBF-9437-D4EFE68D79AF}"/>
              </a:ext>
            </a:extLst>
          </p:cNvPr>
          <p:cNvGraphicFramePr>
            <a:graphicFrameLocks noGrp="1"/>
          </p:cNvGraphicFramePr>
          <p:nvPr>
            <p:ph idx="1"/>
            <p:extLst>
              <p:ext uri="{D42A27DB-BD31-4B8C-83A1-F6EECF244321}">
                <p14:modId xmlns:p14="http://schemas.microsoft.com/office/powerpoint/2010/main" val="1645036857"/>
              </p:ext>
            </p:extLst>
          </p:nvPr>
        </p:nvGraphicFramePr>
        <p:xfrm>
          <a:off x="0" y="1164523"/>
          <a:ext cx="9143998" cy="5279140"/>
        </p:xfrm>
        <a:graphic>
          <a:graphicData uri="http://schemas.openxmlformats.org/drawingml/2006/table">
            <a:tbl>
              <a:tblPr firstRow="1"/>
              <a:tblGrid>
                <a:gridCol w="761889">
                  <a:extLst>
                    <a:ext uri="{9D8B030D-6E8A-4147-A177-3AD203B41FA5}">
                      <a16:colId xmlns:a16="http://schemas.microsoft.com/office/drawing/2014/main" xmlns="" val="2461657045"/>
                    </a:ext>
                  </a:extLst>
                </a:gridCol>
                <a:gridCol w="3058764">
                  <a:extLst>
                    <a:ext uri="{9D8B030D-6E8A-4147-A177-3AD203B41FA5}">
                      <a16:colId xmlns:a16="http://schemas.microsoft.com/office/drawing/2014/main" xmlns="" val="4182506286"/>
                    </a:ext>
                  </a:extLst>
                </a:gridCol>
                <a:gridCol w="2168399">
                  <a:extLst>
                    <a:ext uri="{9D8B030D-6E8A-4147-A177-3AD203B41FA5}">
                      <a16:colId xmlns:a16="http://schemas.microsoft.com/office/drawing/2014/main" xmlns="" val="3658580474"/>
                    </a:ext>
                  </a:extLst>
                </a:gridCol>
                <a:gridCol w="1577473">
                  <a:extLst>
                    <a:ext uri="{9D8B030D-6E8A-4147-A177-3AD203B41FA5}">
                      <a16:colId xmlns:a16="http://schemas.microsoft.com/office/drawing/2014/main" xmlns="" val="706594559"/>
                    </a:ext>
                  </a:extLst>
                </a:gridCol>
                <a:gridCol w="1577473">
                  <a:extLst>
                    <a:ext uri="{9D8B030D-6E8A-4147-A177-3AD203B41FA5}">
                      <a16:colId xmlns:a16="http://schemas.microsoft.com/office/drawing/2014/main" xmlns="" val="220111331"/>
                    </a:ext>
                  </a:extLst>
                </a:gridCol>
              </a:tblGrid>
              <a:tr h="578532">
                <a:tc>
                  <a:txBody>
                    <a:bodyPr/>
                    <a:lstStyle/>
                    <a:p>
                      <a:pPr marL="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Sub-comp.</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RQO Narrative description</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Indicator/ measure</a:t>
                      </a:r>
                      <a:endParaRPr lang="en-US" sz="1600" b="1">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Numerical limits</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no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tc>
                  <a:txBody>
                    <a:bodyPr/>
                    <a:lstStyle/>
                    <a:p>
                      <a:pPr marL="60960" marR="0">
                        <a:lnSpc>
                          <a:spcPct val="105000"/>
                        </a:lnSpc>
                        <a:spcBef>
                          <a:spcPts val="0"/>
                        </a:spcBef>
                        <a:spcAft>
                          <a:spcPts val="0"/>
                        </a:spcAft>
                      </a:pPr>
                      <a:r>
                        <a:rPr lang="en-ZA"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TPC</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78863520"/>
                  </a:ext>
                </a:extLst>
              </a:tr>
              <a:tr h="2700735">
                <a:tc>
                  <a:txBody>
                    <a:bodyPr/>
                    <a:lstStyle/>
                    <a:p>
                      <a:pPr marL="0" marR="0">
                        <a:lnSpc>
                          <a:spcPct val="105000"/>
                        </a:lnSpc>
                        <a:spcBef>
                          <a:spcPts val="0"/>
                        </a:spcBef>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Low flows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mn-ea"/>
                          <a:cs typeface="Times New Roman" panose="02020603050405020304" pitchFamily="18" charset="0"/>
                        </a:rPr>
                        <a:t>During the dry season dam levels must be sufficient for releases for human use and protection of ecosystem function downstream</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mn-ea"/>
                          <a:cs typeface="Times New Roman" panose="02020603050405020304" pitchFamily="18" charset="0"/>
                        </a:rPr>
                        <a:t>Spills from dam.</a:t>
                      </a:r>
                    </a:p>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mn-ea"/>
                          <a:cs typeface="Times New Roman" panose="02020603050405020304" pitchFamily="18" charset="0"/>
                        </a:rPr>
                        <a:t> </a:t>
                      </a:r>
                    </a:p>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mn-ea"/>
                          <a:cs typeface="Times New Roman" panose="02020603050405020304" pitchFamily="18" charset="0"/>
                        </a:rPr>
                        <a:t>Flow releases:</a:t>
                      </a:r>
                    </a:p>
                    <a:p>
                      <a:pPr marL="0" marR="0" algn="l" defTabSz="457200" rtl="0" eaLnBrk="1" latinLnBrk="0" hangingPunct="1">
                        <a:lnSpc>
                          <a:spcPct val="105000"/>
                        </a:lnSpc>
                        <a:spcBef>
                          <a:spcPts val="0"/>
                        </a:spcBef>
                        <a:spcAft>
                          <a:spcPts val="0"/>
                        </a:spcAft>
                      </a:pPr>
                      <a:r>
                        <a:rPr lang="en-ZA" sz="1600" b="1" kern="1200" dirty="0" err="1">
                          <a:solidFill>
                            <a:schemeClr val="tx1"/>
                          </a:solidFill>
                          <a:effectLst/>
                          <a:latin typeface="Calibri" panose="020F0502020204030204" pitchFamily="34" charset="0"/>
                          <a:ea typeface="+mn-ea"/>
                          <a:cs typeface="Times New Roman" panose="02020603050405020304" pitchFamily="18" charset="0"/>
                        </a:rPr>
                        <a:t>Palmiet</a:t>
                      </a:r>
                      <a:r>
                        <a:rPr lang="en-ZA" sz="1600" b="1" kern="1200" dirty="0">
                          <a:solidFill>
                            <a:schemeClr val="tx1"/>
                          </a:solidFill>
                          <a:effectLst/>
                          <a:latin typeface="Calibri" panose="020F0502020204030204" pitchFamily="34" charset="0"/>
                          <a:ea typeface="+mn-ea"/>
                          <a:cs typeface="Times New Roman" panose="02020603050405020304" pitchFamily="18" charset="0"/>
                        </a:rPr>
                        <a:t> EWR3 in G40D below </a:t>
                      </a:r>
                      <a:r>
                        <a:rPr lang="en-ZA" sz="1600" b="1" kern="1200" dirty="0" err="1">
                          <a:solidFill>
                            <a:schemeClr val="tx1"/>
                          </a:solidFill>
                          <a:effectLst/>
                          <a:latin typeface="Calibri" panose="020F0502020204030204" pitchFamily="34" charset="0"/>
                          <a:ea typeface="+mn-ea"/>
                          <a:cs typeface="Times New Roman" panose="02020603050405020304" pitchFamily="18" charset="0"/>
                        </a:rPr>
                        <a:t>Arieskraal</a:t>
                      </a:r>
                      <a:r>
                        <a:rPr lang="en-ZA" sz="1600" b="1" kern="1200" dirty="0">
                          <a:solidFill>
                            <a:schemeClr val="tx1"/>
                          </a:solidFill>
                          <a:effectLst/>
                          <a:latin typeface="Calibri" panose="020F0502020204030204" pitchFamily="34" charset="0"/>
                          <a:ea typeface="+mn-ea"/>
                          <a:cs typeface="Times New Roman" panose="02020603050405020304" pitchFamily="18" charset="0"/>
                        </a:rPr>
                        <a:t> Dam</a:t>
                      </a:r>
                    </a:p>
                    <a:p>
                      <a:pPr marL="0" marR="0" algn="l" defTabSz="457200" rtl="0" eaLnBrk="1" latinLnBrk="0" hangingPunct="1">
                        <a:lnSpc>
                          <a:spcPct val="105000"/>
                        </a:lnSpc>
                        <a:spcBef>
                          <a:spcPts val="0"/>
                        </a:spcBef>
                        <a:spcAft>
                          <a:spcPts val="0"/>
                        </a:spcAft>
                      </a:pPr>
                      <a:r>
                        <a:rPr lang="en-ZA" sz="1600" b="1" kern="1200" dirty="0" err="1">
                          <a:solidFill>
                            <a:schemeClr val="tx1"/>
                          </a:solidFill>
                          <a:effectLst/>
                          <a:latin typeface="Calibri" panose="020F0502020204030204" pitchFamily="34" charset="0"/>
                          <a:ea typeface="+mn-ea"/>
                          <a:cs typeface="Times New Roman" panose="02020603050405020304" pitchFamily="18" charset="0"/>
                        </a:rPr>
                        <a:t>nMAR</a:t>
                      </a:r>
                      <a:r>
                        <a:rPr lang="en-ZA" sz="1600" b="1" kern="1200" dirty="0">
                          <a:solidFill>
                            <a:schemeClr val="tx1"/>
                          </a:solidFill>
                          <a:effectLst/>
                          <a:latin typeface="Calibri" panose="020F0502020204030204" pitchFamily="34" charset="0"/>
                          <a:ea typeface="+mn-ea"/>
                          <a:cs typeface="Times New Roman" panose="02020603050405020304" pitchFamily="18" charset="0"/>
                        </a:rPr>
                        <a:t> = 207 million m3/a</a:t>
                      </a:r>
                    </a:p>
                    <a:p>
                      <a:pPr marL="0" marR="0" algn="l" defTabSz="457200" rtl="0" eaLnBrk="1" latinLnBrk="0" hangingPunct="1">
                        <a:lnSpc>
                          <a:spcPct val="105000"/>
                        </a:lnSpc>
                        <a:spcBef>
                          <a:spcPts val="0"/>
                        </a:spcBef>
                        <a:spcAft>
                          <a:spcPts val="0"/>
                        </a:spcAft>
                      </a:pPr>
                      <a:r>
                        <a:rPr lang="en-ZA" sz="1600" b="1" kern="1200" dirty="0" err="1">
                          <a:solidFill>
                            <a:schemeClr val="tx1"/>
                          </a:solidFill>
                          <a:effectLst/>
                          <a:latin typeface="Calibri" panose="020F0502020204030204" pitchFamily="34" charset="0"/>
                          <a:ea typeface="+mn-ea"/>
                          <a:cs typeface="Times New Roman" panose="02020603050405020304" pitchFamily="18" charset="0"/>
                        </a:rPr>
                        <a:t>pMAR</a:t>
                      </a:r>
                      <a:r>
                        <a:rPr lang="en-ZA" sz="1600" b="1" kern="1200" dirty="0">
                          <a:solidFill>
                            <a:schemeClr val="tx1"/>
                          </a:solidFill>
                          <a:effectLst/>
                          <a:latin typeface="Calibri" panose="020F0502020204030204" pitchFamily="34" charset="0"/>
                          <a:ea typeface="+mn-ea"/>
                          <a:cs typeface="Times New Roman" panose="02020603050405020304" pitchFamily="18" charset="0"/>
                        </a:rPr>
                        <a:t>:  135 million m3/a</a:t>
                      </a:r>
                    </a:p>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mn-ea"/>
                          <a:cs typeface="Times New Roman" panose="02020603050405020304" pitchFamily="18" charset="0"/>
                        </a:rPr>
                        <a:t>REC = B/C category</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endParaRPr lang="en-US" sz="1600" b="1" kern="1200" dirty="0">
                        <a:solidFill>
                          <a:schemeClr val="tx1"/>
                        </a:solidFill>
                        <a:effectLst/>
                        <a:latin typeface="Calibri" panose="020F0502020204030204" pitchFamily="34" charset="0"/>
                        <a:ea typeface="+mn-ea"/>
                        <a:cs typeface="Calibri" panose="020F0502020204030204" pitchFamily="34" charset="0"/>
                      </a:endParaRPr>
                    </a:p>
                  </a:txBody>
                  <a:tcPr marL="17780" marR="177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cs typeface="Calibri" panose="020F0502020204030204" pitchFamily="34" charset="0"/>
                        </a:rPr>
                        <a:t>Not applicable</a:t>
                      </a:r>
                      <a:endParaRPr lang="en-US" sz="1600" b="1" kern="1200" dirty="0">
                        <a:solidFill>
                          <a:schemeClr val="tx1"/>
                        </a:solidFill>
                        <a:effectLst/>
                        <a:latin typeface="Calibri" panose="020F0502020204030204" pitchFamily="34"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945794051"/>
                  </a:ext>
                </a:extLst>
              </a:tr>
              <a:tr h="1999873">
                <a:tc>
                  <a:txBody>
                    <a:bodyPr/>
                    <a:lstStyle/>
                    <a:p>
                      <a:pPr marL="0" marR="0">
                        <a:lnSpc>
                          <a:spcPct val="105000"/>
                        </a:lnSpc>
                        <a:spcBef>
                          <a:spcPts val="0"/>
                        </a:spcBef>
                        <a:spcAft>
                          <a:spcPts val="0"/>
                        </a:spcAft>
                      </a:pPr>
                      <a:r>
                        <a:rPr lang="en-ZA" sz="1600" b="1">
                          <a:effectLst/>
                          <a:latin typeface="Calibri" panose="020F0502020204030204" pitchFamily="34" charset="0"/>
                          <a:ea typeface="Times New Roman" panose="02020603050405020304" pitchFamily="18" charset="0"/>
                          <a:cs typeface="Calibri" panose="020F0502020204030204" pitchFamily="34" charset="0"/>
                        </a:rPr>
                        <a:t>Fish</a:t>
                      </a:r>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mn-ea"/>
                          <a:cs typeface="Times New Roman" panose="02020603050405020304" pitchFamily="18" charset="0"/>
                        </a:rPr>
                        <a:t>The wellbeing of the fish community must be maintained in a suitable condition to contribute to regional biodiversity and to support local recreational angling.  Consumption of fish must not pose a health risk</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Calibri" panose="020F0502020204030204" pitchFamily="34" charset="0"/>
                          <a:ea typeface="+mn-ea"/>
                          <a:cs typeface="Times New Roman" panose="02020603050405020304" pitchFamily="18" charset="0"/>
                        </a:rPr>
                        <a:t>Implementation of the Index of Reservoir Habitat Impairment (IRHI) by Miranda and Hunt (2011)</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US" sz="16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Habitat suitability and fish wellbeing in a state which is equivalent to a D or better ecological category</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tc>
                  <a:txBody>
                    <a:bodyPr/>
                    <a:lstStyle/>
                    <a:p>
                      <a:pPr marL="0" marR="0" algn="l" defTabSz="457200" rtl="0" eaLnBrk="1" latinLnBrk="0" hangingPunct="1">
                        <a:lnSpc>
                          <a:spcPct val="105000"/>
                        </a:lnSpc>
                        <a:spcBef>
                          <a:spcPts val="0"/>
                        </a:spcBef>
                        <a:spcAft>
                          <a:spcPts val="0"/>
                        </a:spcAft>
                      </a:pPr>
                      <a:r>
                        <a:rPr lang="en-US" sz="1600" b="1" kern="1200" dirty="0">
                          <a:solidFill>
                            <a:schemeClr val="tx1"/>
                          </a:solidFill>
                          <a:effectLst/>
                          <a:latin typeface="Calibri" panose="020F0502020204030204" pitchFamily="34" charset="0"/>
                          <a:ea typeface="+mn-ea"/>
                          <a:cs typeface="Times New Roman" panose="02020603050405020304" pitchFamily="18" charset="0"/>
                        </a:rPr>
                        <a:t>Habitat suitability and fish wellbeing (FRAI) in a state worse than a D ecological category</a:t>
                      </a:r>
                    </a:p>
                  </a:txBody>
                  <a:tcPr marL="17780" marR="177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3559468863"/>
                  </a:ext>
                </a:extLst>
              </a:tr>
            </a:tbl>
          </a:graphicData>
        </a:graphic>
      </p:graphicFrame>
      <p:pic>
        <p:nvPicPr>
          <p:cNvPr id="5" name="Picture 4">
            <a:extLst>
              <a:ext uri="{FF2B5EF4-FFF2-40B4-BE49-F238E27FC236}">
                <a16:creationId xmlns:a16="http://schemas.microsoft.com/office/drawing/2014/main" xmlns="" id="{20A410C1-3B14-485D-9EE0-FDBBC67943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0467" y="2650331"/>
            <a:ext cx="1455233" cy="957263"/>
          </a:xfrm>
          <a:prstGeom prst="rect">
            <a:avLst/>
          </a:prstGeom>
          <a:noFill/>
          <a:ln>
            <a:noFill/>
          </a:ln>
        </p:spPr>
      </p:pic>
    </p:spTree>
    <p:extLst>
      <p:ext uri="{BB962C8B-B14F-4D97-AF65-F5344CB8AC3E}">
        <p14:creationId xmlns:p14="http://schemas.microsoft.com/office/powerpoint/2010/main" val="1322085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EA117-56A8-4CBF-A549-686E9A898E1B}"/>
              </a:ext>
            </a:extLst>
          </p:cNvPr>
          <p:cNvSpPr>
            <a:spLocks noGrp="1"/>
          </p:cNvSpPr>
          <p:nvPr>
            <p:ph type="title"/>
          </p:nvPr>
        </p:nvSpPr>
        <p:spPr>
          <a:xfrm>
            <a:off x="1456268" y="274638"/>
            <a:ext cx="7687732" cy="522000"/>
          </a:xfrm>
        </p:spPr>
        <p:txBody>
          <a:bodyPr/>
          <a:lstStyle/>
          <a:p>
            <a:r>
              <a:rPr lang="en-ZA" sz="2800" b="1" dirty="0">
                <a:solidFill>
                  <a:srgbClr val="EEECE1">
                    <a:lumMod val="25000"/>
                  </a:srgbClr>
                </a:solidFill>
                <a:ea typeface="ＭＳ Ｐゴシック" pitchFamily="34" charset="-128"/>
                <a:cs typeface="+mn-cs"/>
              </a:rPr>
              <a:t>Quantity Numerical Limits for </a:t>
            </a:r>
            <a:r>
              <a:rPr lang="en-ZA" sz="2800" b="1" dirty="0" err="1">
                <a:solidFill>
                  <a:srgbClr val="EEECE1">
                    <a:lumMod val="25000"/>
                  </a:srgbClr>
                </a:solidFill>
                <a:ea typeface="ＭＳ Ｐゴシック" pitchFamily="34" charset="-128"/>
                <a:cs typeface="+mn-cs"/>
              </a:rPr>
              <a:t>Arieskraal</a:t>
            </a:r>
            <a:r>
              <a:rPr lang="en-ZA" sz="2800" b="1" dirty="0">
                <a:solidFill>
                  <a:srgbClr val="EEECE1">
                    <a:lumMod val="25000"/>
                  </a:srgbClr>
                </a:solidFill>
                <a:ea typeface="ＭＳ Ｐゴシック" pitchFamily="34" charset="-128"/>
                <a:cs typeface="+mn-cs"/>
              </a:rPr>
              <a:t> Dam</a:t>
            </a:r>
            <a:endParaRPr lang="en-ZA" dirty="0"/>
          </a:p>
        </p:txBody>
      </p:sp>
      <p:pic>
        <p:nvPicPr>
          <p:cNvPr id="6" name="Content Placeholder 5">
            <a:extLst>
              <a:ext uri="{FF2B5EF4-FFF2-40B4-BE49-F238E27FC236}">
                <a16:creationId xmlns:a16="http://schemas.microsoft.com/office/drawing/2014/main" xmlns="" id="{CA6C791C-4518-45EE-9456-4C40209F0B3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9132" y="1576350"/>
            <a:ext cx="7389368" cy="4860000"/>
          </a:xfrm>
          <a:prstGeom prst="rect">
            <a:avLst/>
          </a:prstGeom>
          <a:noFill/>
          <a:ln>
            <a:noFill/>
          </a:ln>
        </p:spPr>
      </p:pic>
    </p:spTree>
    <p:extLst>
      <p:ext uri="{BB962C8B-B14F-4D97-AF65-F5344CB8AC3E}">
        <p14:creationId xmlns:p14="http://schemas.microsoft.com/office/powerpoint/2010/main" val="7851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74" y="280080"/>
            <a:ext cx="701992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Quality RQOs for </a:t>
            </a:r>
            <a:r>
              <a:rPr lang="en-ZA" sz="3200" b="1" dirty="0" err="1">
                <a:solidFill>
                  <a:schemeClr val="bg2">
                    <a:lumMod val="25000"/>
                  </a:schemeClr>
                </a:solidFill>
                <a:latin typeface="+mn-lt"/>
                <a:ea typeface="ＭＳ Ｐゴシック" pitchFamily="34" charset="-128"/>
                <a:cs typeface="+mn-cs"/>
              </a:rPr>
              <a:t>Arieskraal</a:t>
            </a:r>
            <a:r>
              <a:rPr lang="en-ZA" sz="3200" b="1" dirty="0">
                <a:solidFill>
                  <a:schemeClr val="bg2">
                    <a:lumMod val="25000"/>
                  </a:schemeClr>
                </a:solidFill>
                <a:latin typeface="+mn-lt"/>
                <a:ea typeface="ＭＳ Ｐゴシック" pitchFamily="34" charset="-128"/>
                <a:cs typeface="+mn-cs"/>
              </a:rPr>
              <a:t> Dam</a:t>
            </a:r>
          </a:p>
        </p:txBody>
      </p:sp>
      <p:graphicFrame>
        <p:nvGraphicFramePr>
          <p:cNvPr id="4" name="Content Placeholder 3">
            <a:extLst>
              <a:ext uri="{FF2B5EF4-FFF2-40B4-BE49-F238E27FC236}">
                <a16:creationId xmlns:a16="http://schemas.microsoft.com/office/drawing/2014/main" xmlns="" id="{3D3528E2-F89D-4832-84A4-858214E2A0F1}"/>
              </a:ext>
            </a:extLst>
          </p:cNvPr>
          <p:cNvGraphicFramePr>
            <a:graphicFrameLocks noGrp="1"/>
          </p:cNvGraphicFramePr>
          <p:nvPr>
            <p:ph idx="1"/>
            <p:extLst/>
          </p:nvPr>
        </p:nvGraphicFramePr>
        <p:xfrm>
          <a:off x="0" y="1107886"/>
          <a:ext cx="9144001" cy="5350971"/>
        </p:xfrm>
        <a:graphic>
          <a:graphicData uri="http://schemas.openxmlformats.org/drawingml/2006/table">
            <a:tbl>
              <a:tblPr firstRow="1">
                <a:tableStyleId>{5C22544A-7EE6-4342-B048-85BDC9FD1C3A}</a:tableStyleId>
              </a:tblPr>
              <a:tblGrid>
                <a:gridCol w="1000125">
                  <a:extLst>
                    <a:ext uri="{9D8B030D-6E8A-4147-A177-3AD203B41FA5}">
                      <a16:colId xmlns:a16="http://schemas.microsoft.com/office/drawing/2014/main" xmlns="" val="3812378879"/>
                    </a:ext>
                  </a:extLst>
                </a:gridCol>
                <a:gridCol w="2294618">
                  <a:extLst>
                    <a:ext uri="{9D8B030D-6E8A-4147-A177-3AD203B41FA5}">
                      <a16:colId xmlns:a16="http://schemas.microsoft.com/office/drawing/2014/main" xmlns="" val="2211577109"/>
                    </a:ext>
                  </a:extLst>
                </a:gridCol>
                <a:gridCol w="1572679">
                  <a:extLst>
                    <a:ext uri="{9D8B030D-6E8A-4147-A177-3AD203B41FA5}">
                      <a16:colId xmlns:a16="http://schemas.microsoft.com/office/drawing/2014/main" xmlns="" val="2133526495"/>
                    </a:ext>
                  </a:extLst>
                </a:gridCol>
                <a:gridCol w="1333353">
                  <a:extLst>
                    <a:ext uri="{9D8B030D-6E8A-4147-A177-3AD203B41FA5}">
                      <a16:colId xmlns:a16="http://schemas.microsoft.com/office/drawing/2014/main" xmlns="" val="1393674060"/>
                    </a:ext>
                  </a:extLst>
                </a:gridCol>
                <a:gridCol w="1577997">
                  <a:extLst>
                    <a:ext uri="{9D8B030D-6E8A-4147-A177-3AD203B41FA5}">
                      <a16:colId xmlns:a16="http://schemas.microsoft.com/office/drawing/2014/main" xmlns="" val="2225034482"/>
                    </a:ext>
                  </a:extLst>
                </a:gridCol>
                <a:gridCol w="1365229">
                  <a:extLst>
                    <a:ext uri="{9D8B030D-6E8A-4147-A177-3AD203B41FA5}">
                      <a16:colId xmlns:a16="http://schemas.microsoft.com/office/drawing/2014/main" xmlns="" val="1116658652"/>
                    </a:ext>
                  </a:extLst>
                </a:gridCol>
              </a:tblGrid>
              <a:tr h="1115404">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Sub-comp.</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RQO Narrative description</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Indicator</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Numerical Limits</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tc>
                  <a:txBody>
                    <a:bodyPr/>
                    <a:lstStyle/>
                    <a:p>
                      <a:pPr algn="l">
                        <a:lnSpc>
                          <a:spcPct val="105000"/>
                        </a:lnSpc>
                        <a:spcBef>
                          <a:spcPts val="300"/>
                        </a:spcBef>
                        <a:spcAft>
                          <a:spcPts val="0"/>
                        </a:spcAft>
                      </a:pPr>
                      <a:r>
                        <a:rPr lang="en-GB" sz="1600" b="1" dirty="0">
                          <a:solidFill>
                            <a:schemeClr val="tx1"/>
                          </a:solidFill>
                          <a:effectLst/>
                          <a:latin typeface="+mn-lt"/>
                          <a:ea typeface="Times New Roman" panose="02020603050405020304" pitchFamily="18" charset="0"/>
                          <a:cs typeface="Times New Roman" panose="02020603050405020304" pitchFamily="18" charset="0"/>
                        </a:rPr>
                        <a:t>Threshold of Potential Concern</a:t>
                      </a:r>
                    </a:p>
                  </a:txBody>
                  <a:tcPr marL="17780" marR="17780" marT="0" marB="0" anchor="ctr">
                    <a:solidFill>
                      <a:schemeClr val="bg2">
                        <a:lumMod val="90000"/>
                      </a:schemeClr>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Present state (50/95%tile)</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H1H006Q01</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lumMod val="90000"/>
                      </a:schemeClr>
                    </a:solidFill>
                  </a:tcPr>
                </a:tc>
                <a:extLst>
                  <a:ext uri="{0D108BD9-81ED-4DB2-BD59-A6C34878D82A}">
                    <a16:rowId xmlns:a16="http://schemas.microsoft.com/office/drawing/2014/main" xmlns="" val="1498740543"/>
                  </a:ext>
                </a:extLst>
              </a:tr>
              <a:tr h="1401636">
                <a:tc rowSpan="2">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Nutrients</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rowSpan="2">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The system must be maintained in a mesotrophic state or better.</a:t>
                      </a:r>
                    </a:p>
                  </a:txBody>
                  <a:tcPr marL="17780" marR="17780" marT="0" marB="0" anchor="ctr">
                    <a:solidFill>
                      <a:schemeClr val="bg2"/>
                    </a:solidFill>
                  </a:tcPr>
                </a:tc>
                <a:tc>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Ortho-phosphate (PO₄-P)</a:t>
                      </a:r>
                      <a:endParaRPr lang="en-US" sz="18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Median ≤ 0.025 mg/ ℓ P </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 0.020 mg/ ℓ P</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PO4-P</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0.016 / 0.036</a:t>
                      </a:r>
                    </a:p>
                  </a:txBody>
                  <a:tcPr marL="17780" marR="17780" marT="0" marB="0" anchor="ctr">
                    <a:solidFill>
                      <a:schemeClr val="bg2"/>
                    </a:solidFill>
                  </a:tcPr>
                </a:tc>
                <a:extLst>
                  <a:ext uri="{0D108BD9-81ED-4DB2-BD59-A6C34878D82A}">
                    <a16:rowId xmlns:a16="http://schemas.microsoft.com/office/drawing/2014/main" xmlns="" val="294543299"/>
                  </a:ext>
                </a:extLst>
              </a:tr>
              <a:tr h="1168807">
                <a:tc vMerge="1">
                  <a:txBody>
                    <a:bodyPr/>
                    <a:lstStyle/>
                    <a:p>
                      <a:endParaRPr lang="en-US"/>
                    </a:p>
                  </a:txBody>
                  <a:tcPr>
                    <a:solidFill>
                      <a:schemeClr val="bg2"/>
                    </a:solidFill>
                  </a:tcPr>
                </a:tc>
                <a:tc vMerge="1">
                  <a:txBody>
                    <a:bodyPr/>
                    <a:lstStyle/>
                    <a:p>
                      <a:endParaRPr lang="en-ZA"/>
                    </a:p>
                  </a:txBody>
                  <a:tcPr>
                    <a:solidFill>
                      <a:schemeClr val="bg2"/>
                    </a:solidFill>
                  </a:tcPr>
                </a:tc>
                <a:tc>
                  <a:txBody>
                    <a:bodyPr/>
                    <a:lstStyle/>
                    <a:p>
                      <a:pPr marL="0" marR="0">
                        <a:lnSpc>
                          <a:spcPct val="105000"/>
                        </a:lnSpc>
                        <a:spcBef>
                          <a:spcPts val="0"/>
                        </a:spcBef>
                        <a:spcAft>
                          <a:spcPts val="0"/>
                        </a:spcAft>
                      </a:pPr>
                      <a:r>
                        <a:rPr lang="en-ZA" sz="1600" b="1" dirty="0">
                          <a:effectLst/>
                          <a:latin typeface="+mn-lt"/>
                          <a:ea typeface="Times New Roman" panose="02020603050405020304" pitchFamily="18" charset="0"/>
                          <a:cs typeface="Calibri" panose="020F0502020204030204" pitchFamily="34" charset="0"/>
                        </a:rPr>
                        <a:t>Total inorganic nitrogen (TIN)</a:t>
                      </a:r>
                      <a:endParaRPr lang="en-US" sz="1600" b="1" dirty="0">
                        <a:effectLst/>
                        <a:latin typeface="+mn-lt"/>
                        <a:ea typeface="Times New Roman" panose="02020603050405020304" pitchFamily="18" charset="0"/>
                        <a:cs typeface="Calibri" panose="020F0502020204030204" pitchFamily="34" charset="0"/>
                      </a:endParaRP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Median ≤ 1.00 mg/ℓ N </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 0.90 mg/ℓ N</a:t>
                      </a:r>
                    </a:p>
                  </a:txBody>
                  <a:tcPr marL="17780" marR="17780" marT="0" marB="0" anchor="ctr">
                    <a:solidFill>
                      <a:schemeClr val="bg2"/>
                    </a:solidFill>
                  </a:tcPr>
                </a:tc>
                <a:tc>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TIN</a:t>
                      </a:r>
                    </a:p>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0.434 / 0.755</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2317987429"/>
                  </a:ext>
                </a:extLst>
              </a:tr>
              <a:tr h="832562">
                <a:tc rowSpan="2">
                  <a:txBody>
                    <a:bodyPr/>
                    <a:lstStyle/>
                    <a:p>
                      <a:pPr>
                        <a:lnSpc>
                          <a:spcPct val="105000"/>
                        </a:lnSpc>
                        <a:spcBef>
                          <a:spcPts val="300"/>
                        </a:spcBef>
                        <a:spcAft>
                          <a:spcPts val="0"/>
                        </a:spcAft>
                      </a:pPr>
                      <a:r>
                        <a:rPr lang="en-ZA" sz="1600" b="1" dirty="0">
                          <a:solidFill>
                            <a:schemeClr val="tx1"/>
                          </a:solidFill>
                          <a:effectLst/>
                          <a:latin typeface="+mn-lt"/>
                        </a:rPr>
                        <a:t>Pathogens</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tc rowSpan="2">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The system must be maintained in a state that is safe for contact recreation.</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tx1"/>
                          </a:solidFill>
                          <a:effectLst/>
                          <a:latin typeface="+mn-lt"/>
                          <a:ea typeface="Times New Roman" panose="02020603050405020304" pitchFamily="18" charset="0"/>
                          <a:cs typeface="Times New Roman" panose="02020603050405020304" pitchFamily="18" charset="0"/>
                        </a:rPr>
                        <a:t>E. coli</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 130 counts/100 ml</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100 counts/100 ml</a:t>
                      </a:r>
                    </a:p>
                  </a:txBody>
                  <a:tcPr marL="17780" marR="17780" marT="0" marB="0" anchor="ctr">
                    <a:solidFill>
                      <a:schemeClr val="bg2"/>
                    </a:solidFill>
                  </a:tcPr>
                </a:tc>
                <a:tc rowSpan="2">
                  <a:txBody>
                    <a:bodyPr/>
                    <a:lstStyle/>
                    <a:p>
                      <a:pPr algn="ctr">
                        <a:lnSpc>
                          <a:spcPct val="105000"/>
                        </a:lnSpc>
                        <a:spcBef>
                          <a:spcPts val="300"/>
                        </a:spcBef>
                        <a:spcAft>
                          <a:spcPts val="0"/>
                        </a:spcAft>
                      </a:pPr>
                      <a:r>
                        <a:rPr lang="en-ZA" sz="1600" b="1" dirty="0">
                          <a:solidFill>
                            <a:schemeClr val="tx1"/>
                          </a:solidFill>
                          <a:effectLst/>
                          <a:latin typeface="+mn-lt"/>
                          <a:ea typeface="Times New Roman" panose="02020603050405020304" pitchFamily="18" charset="0"/>
                          <a:cs typeface="Times New Roman" panose="02020603050405020304" pitchFamily="18" charset="0"/>
                        </a:rPr>
                        <a:t>No data</a:t>
                      </a:r>
                      <a:endParaRPr lang="en-GB" sz="1600" b="1" dirty="0">
                        <a:solidFill>
                          <a:schemeClr val="tx1"/>
                        </a:solidFill>
                        <a:effectLst/>
                        <a:latin typeface="+mn-lt"/>
                        <a:ea typeface="Times New Roman" panose="02020603050405020304" pitchFamily="18" charset="0"/>
                        <a:cs typeface="Times New Roman" panose="02020603050405020304" pitchFamily="18" charset="0"/>
                      </a:endParaRPr>
                    </a:p>
                  </a:txBody>
                  <a:tcPr marL="17780" marR="17780" marT="0" marB="0" anchor="ctr">
                    <a:solidFill>
                      <a:schemeClr val="bg2"/>
                    </a:solidFill>
                  </a:tcPr>
                </a:tc>
                <a:extLst>
                  <a:ext uri="{0D108BD9-81ED-4DB2-BD59-A6C34878D82A}">
                    <a16:rowId xmlns:a16="http://schemas.microsoft.com/office/drawing/2014/main" xmlns="" val="468650321"/>
                  </a:ext>
                </a:extLst>
              </a:tr>
              <a:tr h="832562">
                <a:tc vMerge="1">
                  <a:txBody>
                    <a:bodyPr/>
                    <a:lstStyle/>
                    <a:p>
                      <a:endParaRPr lang="en-ZA"/>
                    </a:p>
                  </a:txBody>
                  <a:tcPr/>
                </a:tc>
                <a:tc vMerge="1">
                  <a:txBody>
                    <a:bodyPr/>
                    <a:lstStyle/>
                    <a:p>
                      <a:endParaRPr lang="en-ZA"/>
                    </a:p>
                  </a:txBody>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Faecal coliforms</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 130 counts/100 ml</a:t>
                      </a:r>
                    </a:p>
                  </a:txBody>
                  <a:tcPr marL="17780" marR="17780" marT="0" marB="0" anchor="ctr">
                    <a:solidFill>
                      <a:schemeClr val="bg2"/>
                    </a:solidFill>
                  </a:tcPr>
                </a:tc>
                <a:tc>
                  <a:txBody>
                    <a:bodyPr/>
                    <a:lstStyle/>
                    <a:p>
                      <a:pPr marL="0" marR="0" algn="l" defTabSz="457200" rtl="0" eaLnBrk="1" latinLnBrk="0" hangingPunct="1">
                        <a:lnSpc>
                          <a:spcPct val="105000"/>
                        </a:lnSpc>
                        <a:spcBef>
                          <a:spcPts val="0"/>
                        </a:spcBef>
                        <a:spcAft>
                          <a:spcPts val="0"/>
                        </a:spcAft>
                      </a:pPr>
                      <a:r>
                        <a:rPr lang="en-ZA" sz="1600" b="1" kern="1200" dirty="0">
                          <a:solidFill>
                            <a:schemeClr val="dk1"/>
                          </a:solidFill>
                          <a:effectLst/>
                          <a:latin typeface="+mn-lt"/>
                          <a:ea typeface="Times New Roman" panose="02020603050405020304" pitchFamily="18" charset="0"/>
                          <a:cs typeface="Times New Roman" panose="02020603050405020304" pitchFamily="18" charset="0"/>
                        </a:rPr>
                        <a:t>100 counts/100 ml</a:t>
                      </a:r>
                    </a:p>
                  </a:txBody>
                  <a:tcPr marL="17780" marR="17780" marT="0" marB="0" anchor="ctr">
                    <a:solidFill>
                      <a:schemeClr val="bg2"/>
                    </a:solidFill>
                  </a:tcPr>
                </a:tc>
                <a:tc vMerge="1">
                  <a:txBody>
                    <a:bodyPr/>
                    <a:lstStyle/>
                    <a:p>
                      <a:endParaRPr lang="en-ZA"/>
                    </a:p>
                  </a:txBody>
                  <a:tcPr/>
                </a:tc>
                <a:extLst>
                  <a:ext uri="{0D108BD9-81ED-4DB2-BD59-A6C34878D82A}">
                    <a16:rowId xmlns:a16="http://schemas.microsoft.com/office/drawing/2014/main" xmlns="" val="719533945"/>
                  </a:ext>
                </a:extLst>
              </a:tr>
            </a:tbl>
          </a:graphicData>
        </a:graphic>
      </p:graphicFrame>
    </p:spTree>
    <p:extLst>
      <p:ext uri="{BB962C8B-B14F-4D97-AF65-F5344CB8AC3E}">
        <p14:creationId xmlns:p14="http://schemas.microsoft.com/office/powerpoint/2010/main" val="2030213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50" y="2722563"/>
            <a:ext cx="6991350" cy="923330"/>
          </a:xfrm>
          <a:noFill/>
        </p:spPr>
        <p:txBody>
          <a:bodyPr wrap="square">
            <a:spAutoFit/>
          </a:bodyPr>
          <a:lstStyle/>
          <a:p>
            <a:r>
              <a:rPr lang="en-ZA" sz="5400" b="1" dirty="0">
                <a:solidFill>
                  <a:schemeClr val="accent3">
                    <a:lumMod val="75000"/>
                  </a:schemeClr>
                </a:solidFill>
                <a:latin typeface="+mn-lt"/>
                <a:ea typeface="ＭＳ Ｐゴシック" pitchFamily="34" charset="-128"/>
                <a:cs typeface="+mn-cs"/>
              </a:rPr>
              <a:t>Thank you!</a:t>
            </a:r>
          </a:p>
        </p:txBody>
      </p:sp>
    </p:spTree>
    <p:extLst>
      <p:ext uri="{BB962C8B-B14F-4D97-AF65-F5344CB8AC3E}">
        <p14:creationId xmlns:p14="http://schemas.microsoft.com/office/powerpoint/2010/main" val="2855007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50" y="2722563"/>
            <a:ext cx="6991350" cy="923330"/>
          </a:xfrm>
          <a:noFill/>
        </p:spPr>
        <p:txBody>
          <a:bodyPr wrap="square">
            <a:spAutoFit/>
          </a:bodyPr>
          <a:lstStyle/>
          <a:p>
            <a:r>
              <a:rPr lang="en-ZA" sz="5400" b="1" dirty="0">
                <a:solidFill>
                  <a:schemeClr val="bg2">
                    <a:lumMod val="25000"/>
                  </a:schemeClr>
                </a:solidFill>
                <a:latin typeface="+mn-lt"/>
                <a:ea typeface="ＭＳ Ｐゴシック" pitchFamily="34" charset="-128"/>
                <a:cs typeface="+mn-cs"/>
              </a:rPr>
              <a:t>ADDITIONAL SLIDES</a:t>
            </a:r>
          </a:p>
        </p:txBody>
      </p:sp>
    </p:spTree>
    <p:extLst>
      <p:ext uri="{BB962C8B-B14F-4D97-AF65-F5344CB8AC3E}">
        <p14:creationId xmlns:p14="http://schemas.microsoft.com/office/powerpoint/2010/main" val="185111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591732" y="82550"/>
            <a:ext cx="7416801"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defRPr/>
            </a:pPr>
            <a:r>
              <a:rPr lang="en-ZA" altLang="en-US" sz="3200" b="1" dirty="0">
                <a:solidFill>
                  <a:schemeClr val="bg2">
                    <a:lumMod val="25000"/>
                  </a:schemeClr>
                </a:solidFill>
                <a:latin typeface="+mn-lt"/>
                <a:ea typeface="ＭＳ Ｐゴシック" pitchFamily="34" charset="-128"/>
                <a:cs typeface="+mn-cs"/>
              </a:rPr>
              <a:t>Classification and RQOs Steps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12" y="1406123"/>
            <a:ext cx="5596615" cy="4875053"/>
          </a:xfrm>
          <a:prstGeom prst="rect">
            <a:avLst/>
          </a:prstGeom>
        </p:spPr>
      </p:pic>
      <p:sp>
        <p:nvSpPr>
          <p:cNvPr id="3" name="TextBox 2"/>
          <p:cNvSpPr txBox="1"/>
          <p:nvPr/>
        </p:nvSpPr>
        <p:spPr>
          <a:xfrm>
            <a:off x="1671074" y="847139"/>
            <a:ext cx="2943504" cy="584775"/>
          </a:xfrm>
          <a:prstGeom prst="rect">
            <a:avLst/>
          </a:prstGeom>
          <a:noFill/>
        </p:spPr>
        <p:txBody>
          <a:bodyPr wrap="square" rtlCol="0">
            <a:spAutoFit/>
          </a:bodyPr>
          <a:lstStyle/>
          <a:p>
            <a:pPr algn="ctr"/>
            <a:r>
              <a:rPr lang="en-ZA" sz="1600" dirty="0"/>
              <a:t>7-step process to determine WRCs</a:t>
            </a:r>
            <a:endParaRPr lang="en-GB" sz="1600" dirty="0"/>
          </a:p>
        </p:txBody>
      </p:sp>
      <p:sp>
        <p:nvSpPr>
          <p:cNvPr id="22" name="TextBox 21"/>
          <p:cNvSpPr txBox="1"/>
          <p:nvPr/>
        </p:nvSpPr>
        <p:spPr>
          <a:xfrm>
            <a:off x="4693920" y="860122"/>
            <a:ext cx="2943504" cy="584775"/>
          </a:xfrm>
          <a:prstGeom prst="rect">
            <a:avLst/>
          </a:prstGeom>
          <a:noFill/>
        </p:spPr>
        <p:txBody>
          <a:bodyPr wrap="square" rtlCol="0">
            <a:spAutoFit/>
          </a:bodyPr>
          <a:lstStyle/>
          <a:p>
            <a:pPr algn="ctr"/>
            <a:r>
              <a:rPr lang="en-ZA" sz="1600" dirty="0"/>
              <a:t>7-step process to determine RQOs</a:t>
            </a:r>
            <a:endParaRPr lang="en-GB" sz="1600" dirty="0"/>
          </a:p>
        </p:txBody>
      </p:sp>
      <p:cxnSp>
        <p:nvCxnSpPr>
          <p:cNvPr id="23" name="Straight Arrow Connector 22"/>
          <p:cNvCxnSpPr/>
          <p:nvPr/>
        </p:nvCxnSpPr>
        <p:spPr>
          <a:xfrm flipV="1">
            <a:off x="4237595" y="1747520"/>
            <a:ext cx="1005840" cy="294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227789" y="5984281"/>
            <a:ext cx="10058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250982" y="2042160"/>
            <a:ext cx="1005840" cy="4425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458167" y="5795611"/>
            <a:ext cx="1727493" cy="276999"/>
          </a:xfrm>
          <a:prstGeom prst="rect">
            <a:avLst/>
          </a:prstGeom>
          <a:solidFill>
            <a:schemeClr val="bg1"/>
          </a:solidFill>
        </p:spPr>
        <p:txBody>
          <a:bodyPr wrap="square" rtlCol="0">
            <a:spAutoFit/>
          </a:bodyPr>
          <a:lstStyle/>
          <a:p>
            <a:r>
              <a:rPr lang="en-ZA" sz="1200" dirty="0"/>
              <a:t>Gazette WRC &amp; RQO</a:t>
            </a:r>
            <a:endParaRPr lang="en-GB" sz="1200" dirty="0"/>
          </a:p>
        </p:txBody>
      </p:sp>
      <p:sp>
        <p:nvSpPr>
          <p:cNvPr id="31" name="TextBox 30"/>
          <p:cNvSpPr txBox="1"/>
          <p:nvPr/>
        </p:nvSpPr>
        <p:spPr>
          <a:xfrm>
            <a:off x="4481269" y="1945470"/>
            <a:ext cx="2275840" cy="276999"/>
          </a:xfrm>
          <a:prstGeom prst="rect">
            <a:avLst/>
          </a:prstGeom>
          <a:noFill/>
        </p:spPr>
        <p:txBody>
          <a:bodyPr wrap="square" rtlCol="0">
            <a:spAutoFit/>
          </a:bodyPr>
          <a:lstStyle/>
          <a:p>
            <a:r>
              <a:rPr lang="en-ZA" sz="1200" dirty="0">
                <a:solidFill>
                  <a:schemeClr val="accent1"/>
                </a:solidFill>
              </a:rPr>
              <a:t>Aligned</a:t>
            </a:r>
            <a:endParaRPr lang="en-GB" sz="1200" dirty="0">
              <a:solidFill>
                <a:schemeClr val="accent1"/>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857" y="4946904"/>
            <a:ext cx="1895439" cy="1747001"/>
          </a:xfrm>
          <a:prstGeom prst="rect">
            <a:avLst/>
          </a:prstGeom>
        </p:spPr>
      </p:pic>
    </p:spTree>
    <p:extLst>
      <p:ext uri="{BB962C8B-B14F-4D97-AF65-F5344CB8AC3E}">
        <p14:creationId xmlns:p14="http://schemas.microsoft.com/office/powerpoint/2010/main" val="1722026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1475116" y="77638"/>
            <a:ext cx="7668883" cy="6374920"/>
          </a:xfrm>
          <a:prstGeom prst="rect">
            <a:avLst/>
          </a:prstGeom>
          <a:ln>
            <a:noFill/>
          </a:ln>
          <a:effectLst>
            <a:softEdge rad="112500"/>
          </a:effectLst>
          <a:extLst>
            <a:ext uri="{53640926-AAD7-44D8-BBD7-CCE9431645EC}">
              <a14:shadowObscured xmlns:a14="http://schemas.microsoft.com/office/drawing/2010/main"/>
            </a:ext>
          </a:extLst>
        </p:spPr>
      </p:pic>
      <p:sp>
        <p:nvSpPr>
          <p:cNvPr id="2" name="Round Same Side Corner Rectangle 1"/>
          <p:cNvSpPr/>
          <p:nvPr/>
        </p:nvSpPr>
        <p:spPr>
          <a:xfrm>
            <a:off x="1801813" y="2126512"/>
            <a:ext cx="6383337" cy="1892332"/>
          </a:xfrm>
          <a:prstGeom prst="round2SameRect">
            <a:avLst/>
          </a:prstGeom>
          <a:gradFill flip="none" rotWithShape="1">
            <a:gsLst>
              <a:gs pos="0">
                <a:schemeClr val="bg2">
                  <a:lumMod val="75000"/>
                </a:schemeClr>
              </a:gs>
              <a:gs pos="100000">
                <a:srgbClr val="FFFFD5"/>
              </a:gs>
            </a:gsLst>
            <a:path path="rect">
              <a:fillToRect l="100000" t="100000"/>
            </a:path>
            <a:tileRect r="-100000" b="-100000"/>
          </a:gradFill>
          <a:ln w="38100">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4400" b="1" dirty="0">
                <a:solidFill>
                  <a:schemeClr val="bg2">
                    <a:lumMod val="25000"/>
                  </a:schemeClr>
                </a:solidFill>
                <a:effectLst>
                  <a:outerShdw blurRad="38100" dist="38100" dir="2700000" algn="tl">
                    <a:srgbClr val="000000">
                      <a:alpha val="43137"/>
                    </a:srgbClr>
                  </a:outerShdw>
                </a:effectLst>
              </a:rPr>
              <a:t>Methodology for Determination of RQOs</a:t>
            </a:r>
            <a:endParaRPr lang="en-GB" sz="4400" b="1" dirty="0">
              <a:solidFill>
                <a:schemeClr val="bg2">
                  <a:lumMod val="25000"/>
                </a:schemeClr>
              </a:solidFill>
              <a:effectLst>
                <a:outerShdw blurRad="38100" dist="38100" dir="2700000" algn="tl">
                  <a:srgbClr val="000000">
                    <a:alpha val="43137"/>
                  </a:srgbClr>
                </a:outerShdw>
              </a:effectLst>
            </a:endParaRPr>
          </a:p>
        </p:txBody>
      </p:sp>
      <p:cxnSp>
        <p:nvCxnSpPr>
          <p:cNvPr id="4" name="Straight Connector 3"/>
          <p:cNvCxnSpPr/>
          <p:nvPr/>
        </p:nvCxnSpPr>
        <p:spPr>
          <a:xfrm flipV="1">
            <a:off x="1801813" y="4232815"/>
            <a:ext cx="6383337" cy="12700"/>
          </a:xfrm>
          <a:prstGeom prst="line">
            <a:avLst/>
          </a:prstGeom>
          <a:ln w="15240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3845" y="3596640"/>
            <a:ext cx="3324284" cy="3073205"/>
          </a:xfrm>
          <a:prstGeom prst="rect">
            <a:avLst/>
          </a:prstGeom>
        </p:spPr>
      </p:pic>
    </p:spTree>
    <p:extLst>
      <p:ext uri="{BB962C8B-B14F-4D97-AF65-F5344CB8AC3E}">
        <p14:creationId xmlns:p14="http://schemas.microsoft.com/office/powerpoint/2010/main" val="24121343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83" y="139103"/>
            <a:ext cx="7290458" cy="646429"/>
          </a:xfrm>
        </p:spPr>
        <p:txBody>
          <a:bodyPr/>
          <a:lstStyle/>
          <a:p>
            <a:pPr algn="l"/>
            <a:r>
              <a:rPr lang="en-US" sz="3200" b="1" dirty="0">
                <a:solidFill>
                  <a:schemeClr val="bg2">
                    <a:lumMod val="25000"/>
                  </a:schemeClr>
                </a:solidFill>
                <a:latin typeface="+mn-lt"/>
                <a:ea typeface="ＭＳ Ｐゴシック" pitchFamily="34" charset="-128"/>
                <a:cs typeface="+mn-cs"/>
              </a:rPr>
              <a:t>Integrated Units of Analysis</a:t>
            </a:r>
          </a:p>
        </p:txBody>
      </p:sp>
      <p:graphicFrame>
        <p:nvGraphicFramePr>
          <p:cNvPr id="3" name="Table 2"/>
          <p:cNvGraphicFramePr>
            <a:graphicFrameLocks noGrp="1"/>
          </p:cNvGraphicFramePr>
          <p:nvPr>
            <p:extLst/>
          </p:nvPr>
        </p:nvGraphicFramePr>
        <p:xfrm>
          <a:off x="1" y="785532"/>
          <a:ext cx="9143999" cy="6072468"/>
        </p:xfrm>
        <a:graphic>
          <a:graphicData uri="http://schemas.openxmlformats.org/drawingml/2006/table">
            <a:tbl>
              <a:tblPr>
                <a:tableStyleId>{5C22544A-7EE6-4342-B048-85BDC9FD1C3A}</a:tableStyleId>
              </a:tblPr>
              <a:tblGrid>
                <a:gridCol w="1941689">
                  <a:extLst>
                    <a:ext uri="{9D8B030D-6E8A-4147-A177-3AD203B41FA5}">
                      <a16:colId xmlns:a16="http://schemas.microsoft.com/office/drawing/2014/main" xmlns="" val="20000"/>
                    </a:ext>
                  </a:extLst>
                </a:gridCol>
                <a:gridCol w="637632">
                  <a:extLst>
                    <a:ext uri="{9D8B030D-6E8A-4147-A177-3AD203B41FA5}">
                      <a16:colId xmlns:a16="http://schemas.microsoft.com/office/drawing/2014/main" xmlns="" val="20001"/>
                    </a:ext>
                  </a:extLst>
                </a:gridCol>
                <a:gridCol w="3324767">
                  <a:extLst>
                    <a:ext uri="{9D8B030D-6E8A-4147-A177-3AD203B41FA5}">
                      <a16:colId xmlns:a16="http://schemas.microsoft.com/office/drawing/2014/main" xmlns="" val="20002"/>
                    </a:ext>
                  </a:extLst>
                </a:gridCol>
                <a:gridCol w="2530765">
                  <a:extLst>
                    <a:ext uri="{9D8B030D-6E8A-4147-A177-3AD203B41FA5}">
                      <a16:colId xmlns:a16="http://schemas.microsoft.com/office/drawing/2014/main" xmlns="" val="20003"/>
                    </a:ext>
                  </a:extLst>
                </a:gridCol>
                <a:gridCol w="709146">
                  <a:extLst>
                    <a:ext uri="{9D8B030D-6E8A-4147-A177-3AD203B41FA5}">
                      <a16:colId xmlns:a16="http://schemas.microsoft.com/office/drawing/2014/main" xmlns="" val="20004"/>
                    </a:ext>
                  </a:extLst>
                </a:gridCol>
              </a:tblGrid>
              <a:tr h="579082">
                <a:tc>
                  <a:txBody>
                    <a:bodyPr/>
                    <a:lstStyle/>
                    <a:p>
                      <a:pPr marL="0" marR="0" algn="l">
                        <a:lnSpc>
                          <a:spcPct val="115000"/>
                        </a:lnSpc>
                        <a:spcBef>
                          <a:spcPts val="0"/>
                        </a:spcBef>
                        <a:spcAft>
                          <a:spcPts val="500"/>
                        </a:spcAft>
                      </a:pPr>
                      <a:r>
                        <a:rPr lang="en-GB" sz="1600" b="1" dirty="0">
                          <a:solidFill>
                            <a:srgbClr val="0070C0"/>
                          </a:solidFill>
                          <a:effectLst/>
                          <a:latin typeface="Arial" panose="020B0604020202020204" pitchFamily="34" charset="0"/>
                          <a:cs typeface="Arial" panose="020B0604020202020204" pitchFamily="34" charset="0"/>
                        </a:rPr>
                        <a:t>Socio-economic Zone</a:t>
                      </a:r>
                      <a:endParaRPr lang="en-GB" sz="1600" b="1" dirty="0">
                        <a:solidFill>
                          <a:srgbClr val="0070C0"/>
                        </a:solidFill>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15000"/>
                        </a:lnSpc>
                        <a:spcBef>
                          <a:spcPts val="0"/>
                        </a:spcBef>
                        <a:spcAft>
                          <a:spcPts val="500"/>
                        </a:spcAft>
                      </a:pPr>
                      <a:r>
                        <a:rPr lang="en-GB" sz="1600" b="1" dirty="0">
                          <a:solidFill>
                            <a:srgbClr val="0070C0"/>
                          </a:solidFill>
                          <a:effectLst/>
                          <a:latin typeface="Arial" panose="020B0604020202020204" pitchFamily="34" charset="0"/>
                          <a:cs typeface="Arial" panose="020B0604020202020204" pitchFamily="34" charset="0"/>
                        </a:rPr>
                        <a:t>Zone Code</a:t>
                      </a:r>
                      <a:endParaRPr lang="en-GB" sz="1600" b="1" dirty="0">
                        <a:solidFill>
                          <a:srgbClr val="0070C0"/>
                        </a:solidFill>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9690" marR="0" algn="l">
                        <a:lnSpc>
                          <a:spcPct val="115000"/>
                        </a:lnSpc>
                        <a:spcBef>
                          <a:spcPts val="0"/>
                        </a:spcBef>
                        <a:spcAft>
                          <a:spcPts val="500"/>
                        </a:spcAft>
                      </a:pPr>
                      <a:r>
                        <a:rPr lang="en-GB" sz="1600" b="1" dirty="0">
                          <a:solidFill>
                            <a:srgbClr val="0070C0"/>
                          </a:solidFill>
                          <a:effectLst/>
                          <a:latin typeface="Arial" panose="020B0604020202020204" pitchFamily="34" charset="0"/>
                          <a:cs typeface="Arial" panose="020B0604020202020204" pitchFamily="34" charset="0"/>
                        </a:rPr>
                        <a:t> River Resource Unit</a:t>
                      </a:r>
                      <a:endParaRPr lang="en-GB" sz="1600" b="1" dirty="0">
                        <a:solidFill>
                          <a:srgbClr val="0070C0"/>
                        </a:solidFill>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3825" marR="0" algn="l">
                        <a:lnSpc>
                          <a:spcPct val="115000"/>
                        </a:lnSpc>
                        <a:spcBef>
                          <a:spcPts val="0"/>
                        </a:spcBef>
                        <a:spcAft>
                          <a:spcPts val="500"/>
                        </a:spcAft>
                      </a:pPr>
                      <a:r>
                        <a:rPr lang="en-GB" sz="1600" b="1" dirty="0">
                          <a:solidFill>
                            <a:srgbClr val="0070C0"/>
                          </a:solidFill>
                          <a:effectLst/>
                          <a:latin typeface="Arial" panose="020B0604020202020204" pitchFamily="34" charset="0"/>
                          <a:cs typeface="Arial" panose="020B0604020202020204" pitchFamily="34" charset="0"/>
                        </a:rPr>
                        <a:t>IUA Name</a:t>
                      </a:r>
                      <a:endParaRPr lang="en-GB" sz="1600" b="1" dirty="0">
                        <a:solidFill>
                          <a:srgbClr val="0070C0"/>
                        </a:solidFill>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lnSpc>
                          <a:spcPct val="115000"/>
                        </a:lnSpc>
                        <a:spcBef>
                          <a:spcPts val="0"/>
                        </a:spcBef>
                        <a:spcAft>
                          <a:spcPts val="500"/>
                        </a:spcAft>
                      </a:pPr>
                      <a:r>
                        <a:rPr lang="en-GB" sz="1600" b="1" dirty="0">
                          <a:solidFill>
                            <a:srgbClr val="0070C0"/>
                          </a:solidFill>
                          <a:effectLst/>
                          <a:latin typeface="Arial" panose="020B0604020202020204" pitchFamily="34" charset="0"/>
                          <a:cs typeface="Arial" panose="020B0604020202020204" pitchFamily="34" charset="0"/>
                        </a:rPr>
                        <a:t>IUA Code</a:t>
                      </a:r>
                      <a:endParaRPr lang="en-GB" sz="1600" b="1" dirty="0">
                        <a:solidFill>
                          <a:srgbClr val="0070C0"/>
                        </a:solidFill>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45062">
                <a:tc rowSpan="3">
                  <a:txBody>
                    <a:bodyPr/>
                    <a:lstStyle/>
                    <a:p>
                      <a:pPr marL="0" marR="0" algn="l">
                        <a:lnSpc>
                          <a:spcPct val="115000"/>
                        </a:lnSpc>
                        <a:spcBef>
                          <a:spcPts val="0"/>
                        </a:spcBef>
                        <a:spcAft>
                          <a:spcPts val="500"/>
                        </a:spcAft>
                      </a:pPr>
                      <a:r>
                        <a:rPr lang="en-GB" sz="1400" b="0" dirty="0">
                          <a:effectLst/>
                          <a:latin typeface="Arial" panose="020B0604020202020204" pitchFamily="34" charset="0"/>
                          <a:cs typeface="Arial" panose="020B0604020202020204" pitchFamily="34" charset="0"/>
                        </a:rPr>
                        <a:t>Upper and Middle </a:t>
                      </a:r>
                      <a:r>
                        <a:rPr lang="en-GB" sz="1400" b="0" dirty="0" err="1">
                          <a:effectLst/>
                          <a:latin typeface="Arial" panose="020B0604020202020204" pitchFamily="34" charset="0"/>
                          <a:cs typeface="Arial" panose="020B0604020202020204" pitchFamily="34" charset="0"/>
                        </a:rPr>
                        <a:t>Breede</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marL="0" marR="0" algn="ctr">
                        <a:lnSpc>
                          <a:spcPct val="100000"/>
                        </a:lnSpc>
                        <a:spcBef>
                          <a:spcPts val="0"/>
                        </a:spcBef>
                        <a:spcAft>
                          <a:spcPts val="0"/>
                        </a:spcAft>
                      </a:pPr>
                      <a:r>
                        <a:rPr lang="en-GB" sz="1600" b="0" dirty="0">
                          <a:effectLst/>
                          <a:latin typeface="Arial" panose="020B0604020202020204" pitchFamily="34" charset="0"/>
                          <a:cs typeface="Arial" panose="020B0604020202020204" pitchFamily="34" charset="0"/>
                        </a:rPr>
                        <a:t>A</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Upper </a:t>
                      </a:r>
                      <a:r>
                        <a:rPr lang="en-GB" sz="1400" b="0" dirty="0" err="1">
                          <a:effectLst/>
                          <a:latin typeface="Arial" panose="020B0604020202020204" pitchFamily="34" charset="0"/>
                          <a:cs typeface="Arial" panose="020B0604020202020204" pitchFamily="34" charset="0"/>
                        </a:rPr>
                        <a:t>Breede</a:t>
                      </a:r>
                      <a:r>
                        <a:rPr lang="en-GB" sz="1400" b="0" dirty="0">
                          <a:effectLst/>
                          <a:latin typeface="Arial" panose="020B0604020202020204" pitchFamily="34" charset="0"/>
                          <a:cs typeface="Arial" panose="020B0604020202020204" pitchFamily="34" charset="0"/>
                        </a:rPr>
                        <a:t> Tributaries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Upper Breede Tributaries</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A1</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45062">
                <a:tc vMerge="1">
                  <a:txBody>
                    <a:bodyPr/>
                    <a:lstStyle/>
                    <a:p>
                      <a:endParaRPr lang="en-GB"/>
                    </a:p>
                  </a:txBody>
                  <a:tcPr/>
                </a:tc>
                <a:tc vMerge="1">
                  <a:txBody>
                    <a:bodyPr/>
                    <a:lstStyle/>
                    <a:p>
                      <a:endParaRPr lang="en-GB"/>
                    </a:p>
                  </a:txBody>
                  <a:tcPr/>
                </a:tc>
                <a:tc>
                  <a:txBody>
                    <a:bodyPr/>
                    <a:lstStyle/>
                    <a:p>
                      <a:pPr marL="0" marR="0" algn="l">
                        <a:lnSpc>
                          <a:spcPct val="100000"/>
                        </a:lnSpc>
                        <a:spcBef>
                          <a:spcPts val="0"/>
                        </a:spcBef>
                        <a:spcAft>
                          <a:spcPts val="0"/>
                        </a:spcAft>
                      </a:pPr>
                      <a:r>
                        <a:rPr lang="en-GB" sz="1400" b="0" dirty="0" err="1">
                          <a:effectLst/>
                          <a:latin typeface="Arial" panose="020B0604020202020204" pitchFamily="34" charset="0"/>
                          <a:cs typeface="Arial" panose="020B0604020202020204" pitchFamily="34" charset="0"/>
                        </a:rPr>
                        <a:t>Breede</a:t>
                      </a:r>
                      <a:r>
                        <a:rPr lang="en-GB" sz="1400" b="0" dirty="0">
                          <a:effectLst/>
                          <a:latin typeface="Arial" panose="020B0604020202020204" pitchFamily="34" charset="0"/>
                          <a:cs typeface="Arial" panose="020B0604020202020204" pitchFamily="34" charset="0"/>
                        </a:rPr>
                        <a:t> Working</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err="1">
                          <a:effectLst/>
                          <a:latin typeface="Arial" panose="020B0604020202020204" pitchFamily="34" charset="0"/>
                          <a:cs typeface="Arial" panose="020B0604020202020204" pitchFamily="34" charset="0"/>
                        </a:rPr>
                        <a:t>Breede</a:t>
                      </a:r>
                      <a:r>
                        <a:rPr lang="en-GB" sz="1400" b="0" dirty="0">
                          <a:effectLst/>
                          <a:latin typeface="Arial" panose="020B0604020202020204" pitchFamily="34" charset="0"/>
                          <a:cs typeface="Arial" panose="020B0604020202020204" pitchFamily="34" charset="0"/>
                        </a:rPr>
                        <a:t> Working Tributaries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A2</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45062">
                <a:tc vMerge="1">
                  <a:txBody>
                    <a:bodyPr/>
                    <a:lstStyle/>
                    <a:p>
                      <a:endParaRPr lang="en-GB"/>
                    </a:p>
                  </a:txBody>
                  <a:tcPr/>
                </a:tc>
                <a:tc vMerge="1">
                  <a:txBody>
                    <a:bodyPr/>
                    <a:lstStyle/>
                    <a:p>
                      <a:endParaRPr lang="en-GB"/>
                    </a:p>
                  </a:txBody>
                  <a:tcPr/>
                </a:tc>
                <a:tc>
                  <a:txBody>
                    <a:bodyPr/>
                    <a:lstStyle/>
                    <a:p>
                      <a:pPr marL="0" marR="0" algn="l">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Middle </a:t>
                      </a:r>
                      <a:r>
                        <a:rPr lang="en-GB" sz="1400" b="0" dirty="0" err="1">
                          <a:effectLst/>
                          <a:latin typeface="Arial" panose="020B0604020202020204" pitchFamily="34" charset="0"/>
                          <a:cs typeface="Arial" panose="020B0604020202020204" pitchFamily="34" charset="0"/>
                        </a:rPr>
                        <a:t>Breede</a:t>
                      </a:r>
                      <a:r>
                        <a:rPr lang="en-GB" sz="1400" b="0" dirty="0">
                          <a:effectLst/>
                          <a:latin typeface="Arial" panose="020B0604020202020204" pitchFamily="34" charset="0"/>
                          <a:cs typeface="Arial" panose="020B0604020202020204" pitchFamily="34" charset="0"/>
                        </a:rPr>
                        <a:t> </a:t>
                      </a:r>
                      <a:r>
                        <a:rPr lang="en-GB" sz="1400" b="0" dirty="0" err="1">
                          <a:effectLst/>
                          <a:latin typeface="Arial" panose="020B0604020202020204" pitchFamily="34" charset="0"/>
                          <a:cs typeface="Arial" panose="020B0604020202020204" pitchFamily="34" charset="0"/>
                        </a:rPr>
                        <a:t>Renosterveld</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Middle Breede Renosterveld</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A3</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94788">
                <a:tc rowSpan="2">
                  <a:txBody>
                    <a:bodyPr/>
                    <a:lstStyle/>
                    <a:p>
                      <a:pPr marL="0" marR="0" algn="l">
                        <a:lnSpc>
                          <a:spcPct val="115000"/>
                        </a:lnSpc>
                        <a:spcBef>
                          <a:spcPts val="0"/>
                        </a:spcBef>
                        <a:spcAft>
                          <a:spcPts val="500"/>
                        </a:spcAft>
                      </a:pPr>
                      <a:r>
                        <a:rPr lang="en-GB" sz="1400" b="0" dirty="0">
                          <a:effectLst/>
                          <a:latin typeface="Arial" panose="020B0604020202020204" pitchFamily="34" charset="0"/>
                          <a:cs typeface="Arial" panose="020B0604020202020204" pitchFamily="34" charset="0"/>
                        </a:rPr>
                        <a:t>Upper </a:t>
                      </a:r>
                      <a:r>
                        <a:rPr lang="en-GB" sz="1400" b="0" dirty="0" err="1">
                          <a:effectLst/>
                          <a:latin typeface="Arial" panose="020B0604020202020204" pitchFamily="34" charset="0"/>
                          <a:cs typeface="Arial" panose="020B0604020202020204" pitchFamily="34" charset="0"/>
                        </a:rPr>
                        <a:t>Riversonderend</a:t>
                      </a:r>
                      <a:r>
                        <a:rPr lang="en-GB" sz="1400" b="0" dirty="0">
                          <a:effectLst/>
                          <a:latin typeface="Arial" panose="020B0604020202020204" pitchFamily="34" charset="0"/>
                          <a:cs typeface="Arial" panose="020B0604020202020204" pitchFamily="34" charset="0"/>
                        </a:rPr>
                        <a:t> and </a:t>
                      </a:r>
                      <a:r>
                        <a:rPr lang="en-GB" sz="1400" b="0" dirty="0" err="1">
                          <a:effectLst/>
                          <a:latin typeface="Arial" panose="020B0604020202020204" pitchFamily="34" charset="0"/>
                          <a:cs typeface="Arial" panose="020B0604020202020204" pitchFamily="34" charset="0"/>
                        </a:rPr>
                        <a:t>Palmiet</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algn="ctr">
                        <a:lnSpc>
                          <a:spcPct val="100000"/>
                        </a:lnSpc>
                        <a:spcBef>
                          <a:spcPts val="0"/>
                        </a:spcBef>
                        <a:spcAft>
                          <a:spcPts val="0"/>
                        </a:spcAft>
                      </a:pPr>
                      <a:r>
                        <a:rPr lang="en-GB" sz="1600" b="0" dirty="0">
                          <a:effectLst/>
                          <a:latin typeface="Arial" panose="020B0604020202020204" pitchFamily="34" charset="0"/>
                          <a:cs typeface="Arial" panose="020B0604020202020204" pitchFamily="34" charset="0"/>
                        </a:rPr>
                        <a:t>B</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err="1">
                          <a:effectLst/>
                          <a:latin typeface="Arial" panose="020B0604020202020204" pitchFamily="34" charset="0"/>
                          <a:cs typeface="Arial" panose="020B0604020202020204" pitchFamily="34" charset="0"/>
                        </a:rPr>
                        <a:t>Riviersonderend</a:t>
                      </a:r>
                      <a:r>
                        <a:rPr lang="en-GB" sz="1400" b="0" dirty="0">
                          <a:effectLst/>
                          <a:latin typeface="Arial" panose="020B0604020202020204" pitchFamily="34" charset="0"/>
                          <a:cs typeface="Arial" panose="020B0604020202020204" pitchFamily="34" charset="0"/>
                        </a:rPr>
                        <a:t> Upper</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Riviersonderend Theewaters</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B4</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81066">
                <a:tc vMerge="1">
                  <a:txBody>
                    <a:bodyPr/>
                    <a:lstStyle/>
                    <a:p>
                      <a:endParaRPr lang="en-GB"/>
                    </a:p>
                  </a:txBody>
                  <a:tcPr/>
                </a:tc>
                <a:tc vMerge="1">
                  <a:txBody>
                    <a:bodyPr/>
                    <a:lstStyle/>
                    <a:p>
                      <a:endParaRPr lang="en-GB"/>
                    </a:p>
                  </a:txBody>
                  <a:tcPr/>
                </a:tc>
                <a:tc>
                  <a:txBody>
                    <a:bodyPr/>
                    <a:lstStyle/>
                    <a:p>
                      <a:pPr marL="0" marR="0" algn="l">
                        <a:lnSpc>
                          <a:spcPct val="100000"/>
                        </a:lnSpc>
                        <a:spcBef>
                          <a:spcPts val="0"/>
                        </a:spcBef>
                        <a:spcAft>
                          <a:spcPts val="0"/>
                        </a:spcAft>
                      </a:pPr>
                      <a:r>
                        <a:rPr lang="en-US" sz="1400" b="0" dirty="0">
                          <a:effectLst/>
                          <a:latin typeface="Arial" panose="020B0604020202020204" pitchFamily="34" charset="0"/>
                          <a:cs typeface="Arial" panose="020B0604020202020204" pitchFamily="34" charset="0"/>
                        </a:rPr>
                        <a:t>Overberg West (part 1 of 3)</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Overberg West</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B5</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76089">
                <a:tc rowSpan="2">
                  <a:txBody>
                    <a:bodyPr/>
                    <a:lstStyle/>
                    <a:p>
                      <a:pPr marL="0" marR="0" algn="l">
                        <a:lnSpc>
                          <a:spcPct val="115000"/>
                        </a:lnSpc>
                        <a:spcBef>
                          <a:spcPts val="0"/>
                        </a:spcBef>
                        <a:spcAft>
                          <a:spcPts val="50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Great Karoo</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algn="ctr">
                        <a:lnSpc>
                          <a:spcPct val="100000"/>
                        </a:lnSpc>
                        <a:spcBef>
                          <a:spcPts val="0"/>
                        </a:spcBef>
                        <a:spcAft>
                          <a:spcPts val="0"/>
                        </a:spcAft>
                      </a:pPr>
                      <a:r>
                        <a:rPr lang="en-GB" sz="1600" b="0" dirty="0">
                          <a:effectLst/>
                          <a:latin typeface="Arial" panose="020B0604020202020204" pitchFamily="34" charset="0"/>
                          <a:ea typeface="Times New Roman" panose="02020603050405020304" pitchFamily="18" charset="0"/>
                          <a:cs typeface="Arial" panose="020B0604020202020204" pitchFamily="34" charset="0"/>
                        </a:rPr>
                        <a:t>C</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a:effectLst/>
                          <a:latin typeface="Arial" panose="020B0604020202020204" pitchFamily="34" charset="0"/>
                          <a:ea typeface="Times New Roman" panose="02020603050405020304" pitchFamily="18" charset="0"/>
                          <a:cs typeface="Arial" panose="020B0604020202020204" pitchFamily="34" charset="0"/>
                        </a:rPr>
                        <a:t>Groot/</a:t>
                      </a:r>
                      <a:r>
                        <a:rPr lang="en-US" sz="1400" b="0" dirty="0" err="1">
                          <a:effectLst/>
                          <a:latin typeface="Arial" panose="020B0604020202020204" pitchFamily="34" charset="0"/>
                          <a:ea typeface="Times New Roman" panose="02020603050405020304" pitchFamily="18" charset="0"/>
                          <a:cs typeface="Arial" panose="020B0604020202020204" pitchFamily="34" charset="0"/>
                        </a:rPr>
                        <a:t>Touws</a:t>
                      </a:r>
                      <a:r>
                        <a:rPr lang="en-US" sz="1400" b="0" dirty="0">
                          <a:effectLst/>
                          <a:latin typeface="Arial" panose="020B0604020202020204" pitchFamily="34" charset="0"/>
                          <a:ea typeface="Times New Roman" panose="02020603050405020304" pitchFamily="18" charset="0"/>
                          <a:cs typeface="Arial" panose="020B0604020202020204" pitchFamily="34" charset="0"/>
                        </a:rPr>
                        <a:t> (part 1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l">
                        <a:lnSpc>
                          <a:spcPct val="100000"/>
                        </a:lnSpc>
                        <a:spcBef>
                          <a:spcPts val="0"/>
                        </a:spcBef>
                        <a:spcAft>
                          <a:spcPts val="0"/>
                        </a:spcAft>
                      </a:pPr>
                      <a:r>
                        <a:rPr lang="en-GB" sz="1400" b="0" dirty="0" err="1">
                          <a:effectLst/>
                          <a:latin typeface="Arial" panose="020B0604020202020204" pitchFamily="34" charset="0"/>
                          <a:ea typeface="Times New Roman" panose="02020603050405020304" pitchFamily="18" charset="0"/>
                          <a:cs typeface="Arial" panose="020B0604020202020204" pitchFamily="34" charset="0"/>
                        </a:rPr>
                        <a:t>Gamka-Buffels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lnSpc>
                          <a:spcPct val="100000"/>
                        </a:lnSpc>
                        <a:spcBef>
                          <a:spcPts val="0"/>
                        </a:spcBef>
                        <a:spcAft>
                          <a:spcPts val="0"/>
                        </a:spcAft>
                      </a:pPr>
                      <a:r>
                        <a:rPr lang="en-GB" sz="1400" b="0">
                          <a:effectLst/>
                          <a:latin typeface="Arial" panose="020B0604020202020204" pitchFamily="34" charset="0"/>
                          <a:ea typeface="Times New Roman" panose="02020603050405020304" pitchFamily="18" charset="0"/>
                          <a:cs typeface="Arial" panose="020B0604020202020204" pitchFamily="34" charset="0"/>
                        </a:rPr>
                        <a:t>C6</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76089">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err="1">
                          <a:effectLst/>
                          <a:latin typeface="Arial" panose="020B0604020202020204" pitchFamily="34" charset="0"/>
                          <a:ea typeface="Times New Roman" panose="02020603050405020304" pitchFamily="18" charset="0"/>
                          <a:cs typeface="Arial" panose="020B0604020202020204" pitchFamily="34" charset="0"/>
                        </a:rPr>
                        <a:t>Gamka</a:t>
                      </a:r>
                      <a:r>
                        <a:rPr lang="en-US" sz="1400" b="0" dirty="0">
                          <a:effectLst/>
                          <a:latin typeface="Arial" panose="020B0604020202020204" pitchFamily="34" charset="0"/>
                          <a:ea typeface="Times New Roman" panose="02020603050405020304" pitchFamily="18" charset="0"/>
                          <a:cs typeface="Arial" panose="020B0604020202020204" pitchFamily="34" charset="0"/>
                        </a:rPr>
                        <a:t> (part 1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76089">
                <a:tc rowSpan="2">
                  <a:txBody>
                    <a:bodyPr/>
                    <a:lstStyle/>
                    <a:p>
                      <a:pPr marL="0" marR="0" algn="l">
                        <a:lnSpc>
                          <a:spcPct val="115000"/>
                        </a:lnSpc>
                        <a:spcBef>
                          <a:spcPts val="0"/>
                        </a:spcBef>
                        <a:spcAft>
                          <a:spcPts val="50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Little Karoo West</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algn="ctr">
                        <a:lnSpc>
                          <a:spcPct val="100000"/>
                        </a:lnSpc>
                        <a:spcBef>
                          <a:spcPts val="0"/>
                        </a:spcBef>
                        <a:spcAft>
                          <a:spcPts val="0"/>
                        </a:spcAft>
                      </a:pPr>
                      <a:r>
                        <a:rPr lang="en-GB" sz="1600" b="0" dirty="0">
                          <a:effectLst/>
                          <a:latin typeface="Arial" panose="020B0604020202020204" pitchFamily="34" charset="0"/>
                          <a:ea typeface="Times New Roman" panose="02020603050405020304" pitchFamily="18" charset="0"/>
                          <a:cs typeface="Arial" panose="020B0604020202020204" pitchFamily="34" charset="0"/>
                        </a:rPr>
                        <a:t>D</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a:effectLst/>
                          <a:latin typeface="Arial" panose="020B0604020202020204" pitchFamily="34" charset="0"/>
                          <a:ea typeface="Times New Roman" panose="02020603050405020304" pitchFamily="18" charset="0"/>
                          <a:cs typeface="Arial" panose="020B0604020202020204" pitchFamily="34" charset="0"/>
                        </a:rPr>
                        <a:t>Lower </a:t>
                      </a:r>
                      <a:r>
                        <a:rPr lang="en-US" sz="1400" b="0" dirty="0" err="1">
                          <a:effectLst/>
                          <a:latin typeface="Arial" panose="020B0604020202020204" pitchFamily="34" charset="0"/>
                          <a:ea typeface="Times New Roman" panose="02020603050405020304" pitchFamily="18" charset="0"/>
                          <a:cs typeface="Arial" panose="020B0604020202020204" pitchFamily="34" charset="0"/>
                        </a:rPr>
                        <a:t>Gouritz</a:t>
                      </a:r>
                      <a:r>
                        <a:rPr lang="en-US" sz="1400" b="0" dirty="0">
                          <a:effectLst/>
                          <a:latin typeface="Arial" panose="020B0604020202020204" pitchFamily="34" charset="0"/>
                          <a:ea typeface="Times New Roman" panose="02020603050405020304" pitchFamily="18" charset="0"/>
                          <a:cs typeface="Arial" panose="020B0604020202020204" pitchFamily="34" charset="0"/>
                        </a:rPr>
                        <a:t> (part 1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l">
                        <a:lnSpc>
                          <a:spcPct val="100000"/>
                        </a:lnSpc>
                        <a:spcBef>
                          <a:spcPts val="0"/>
                        </a:spcBef>
                        <a:spcAft>
                          <a:spcPts val="0"/>
                        </a:spcAft>
                      </a:pPr>
                      <a:r>
                        <a:rPr lang="en-GB" sz="1400" b="0" dirty="0" err="1">
                          <a:effectLst/>
                          <a:latin typeface="Arial" panose="020B0604020202020204" pitchFamily="34" charset="0"/>
                          <a:ea typeface="Times New Roman" panose="02020603050405020304" pitchFamily="18" charset="0"/>
                          <a:cs typeface="Arial" panose="020B0604020202020204" pitchFamily="34" charset="0"/>
                        </a:rPr>
                        <a:t>Gouritz-Olifants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D7</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76089">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err="1">
                          <a:effectLst/>
                          <a:latin typeface="Arial" panose="020B0604020202020204" pitchFamily="34" charset="0"/>
                          <a:ea typeface="Times New Roman" panose="02020603050405020304" pitchFamily="18" charset="0"/>
                          <a:cs typeface="Arial" panose="020B0604020202020204" pitchFamily="34" charset="0"/>
                        </a:rPr>
                        <a:t>Olifants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86872">
                <a:tc>
                  <a:txBody>
                    <a:bodyPr/>
                    <a:lstStyle/>
                    <a:p>
                      <a:pPr marL="0" marR="0" algn="l">
                        <a:lnSpc>
                          <a:spcPct val="115000"/>
                        </a:lnSpc>
                        <a:spcBef>
                          <a:spcPts val="0"/>
                        </a:spcBef>
                        <a:spcAft>
                          <a:spcPts val="50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Little Karoo East</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en-GB" sz="1600" b="0" dirty="0">
                          <a:effectLst/>
                          <a:latin typeface="Arial" panose="020B0604020202020204" pitchFamily="34" charset="0"/>
                          <a:ea typeface="Times New Roman" panose="02020603050405020304" pitchFamily="18" charset="0"/>
                          <a:cs typeface="Arial" panose="020B0604020202020204" pitchFamily="34" charset="0"/>
                        </a:rPr>
                        <a:t>E</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a:effectLst/>
                          <a:latin typeface="Arial" panose="020B0604020202020204" pitchFamily="34" charset="0"/>
                          <a:ea typeface="Times New Roman" panose="02020603050405020304" pitchFamily="18" charset="0"/>
                          <a:cs typeface="Arial" panose="020B0604020202020204" pitchFamily="34" charset="0"/>
                        </a:rPr>
                        <a:t>Groot/</a:t>
                      </a:r>
                      <a:r>
                        <a:rPr lang="en-US" sz="1400" b="0" dirty="0" err="1">
                          <a:effectLst/>
                          <a:latin typeface="Arial" panose="020B0604020202020204" pitchFamily="34" charset="0"/>
                          <a:ea typeface="Times New Roman" panose="02020603050405020304" pitchFamily="18" charset="0"/>
                          <a:cs typeface="Arial" panose="020B0604020202020204" pitchFamily="34" charset="0"/>
                        </a:rPr>
                        <a:t>Touws</a:t>
                      </a:r>
                      <a:r>
                        <a:rPr lang="en-US" sz="1400" b="0" dirty="0">
                          <a:effectLst/>
                          <a:latin typeface="Arial" panose="020B0604020202020204" pitchFamily="34" charset="0"/>
                          <a:ea typeface="Times New Roman" panose="02020603050405020304" pitchFamily="18" charset="0"/>
                          <a:cs typeface="Arial" panose="020B0604020202020204" pitchFamily="34" charset="0"/>
                        </a:rPr>
                        <a:t> (part 2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err="1">
                          <a:effectLst/>
                          <a:latin typeface="Arial" panose="020B0604020202020204" pitchFamily="34" charset="0"/>
                          <a:ea typeface="Times New Roman" panose="02020603050405020304" pitchFamily="18" charset="0"/>
                          <a:cs typeface="Arial" panose="020B0604020202020204" pitchFamily="34" charset="0"/>
                        </a:rPr>
                        <a:t>Touws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E8</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76089">
                <a:tc rowSpan="5">
                  <a:txBody>
                    <a:bodyPr/>
                    <a:lstStyle/>
                    <a:p>
                      <a:pPr marL="0" marR="0" algn="l">
                        <a:lnSpc>
                          <a:spcPct val="115000"/>
                        </a:lnSpc>
                        <a:spcBef>
                          <a:spcPts val="0"/>
                        </a:spcBef>
                        <a:spcAft>
                          <a:spcPts val="500"/>
                        </a:spcAft>
                      </a:pPr>
                      <a:r>
                        <a:rPr lang="en-GB" sz="1400" b="0" dirty="0">
                          <a:effectLst/>
                          <a:latin typeface="Arial" panose="020B0604020202020204" pitchFamily="34" charset="0"/>
                          <a:cs typeface="Arial" panose="020B0604020202020204" pitchFamily="34" charset="0"/>
                        </a:rPr>
                        <a:t>Wheat belt</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5">
                  <a:txBody>
                    <a:bodyPr/>
                    <a:lstStyle/>
                    <a:p>
                      <a:pPr marL="0" marR="0" algn="ctr">
                        <a:lnSpc>
                          <a:spcPct val="100000"/>
                        </a:lnSpc>
                        <a:spcBef>
                          <a:spcPts val="0"/>
                        </a:spcBef>
                        <a:spcAft>
                          <a:spcPts val="0"/>
                        </a:spcAft>
                      </a:pPr>
                      <a:r>
                        <a:rPr lang="en-GB" sz="1600" b="0" dirty="0">
                          <a:effectLst/>
                          <a:latin typeface="Arial" panose="020B0604020202020204" pitchFamily="34" charset="0"/>
                          <a:cs typeface="Arial" panose="020B0604020202020204" pitchFamily="34" charset="0"/>
                        </a:rPr>
                        <a:t>F</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err="1">
                          <a:effectLst/>
                          <a:latin typeface="Arial" panose="020B0604020202020204" pitchFamily="34" charset="0"/>
                          <a:cs typeface="Arial" panose="020B0604020202020204" pitchFamily="34" charset="0"/>
                        </a:rPr>
                        <a:t>Riviersonderend</a:t>
                      </a:r>
                      <a:r>
                        <a:rPr lang="en-US" sz="1400" b="0" dirty="0">
                          <a:effectLst/>
                          <a:latin typeface="Arial" panose="020B0604020202020204" pitchFamily="34" charset="0"/>
                          <a:cs typeface="Arial" panose="020B0604020202020204" pitchFamily="34" charset="0"/>
                        </a:rPr>
                        <a:t> Lower</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Lower Riviersonderend</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F9</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81066">
                <a:tc vMerge="1">
                  <a:txBody>
                    <a:bodyPr/>
                    <a:lstStyle/>
                    <a:p>
                      <a:endParaRPr lang="en-GB"/>
                    </a:p>
                  </a:txBody>
                  <a:tcPr/>
                </a:tc>
                <a:tc vMerge="1">
                  <a:txBody>
                    <a:bodyPr/>
                    <a:lstStyle/>
                    <a:p>
                      <a:endParaRPr lang="en-GB"/>
                    </a:p>
                  </a:txBody>
                  <a:tcPr/>
                </a:tc>
                <a:tc>
                  <a:txBody>
                    <a:bodyPr/>
                    <a:lstStyle/>
                    <a:p>
                      <a:pPr marL="0" marR="0" algn="l">
                        <a:lnSpc>
                          <a:spcPct val="100000"/>
                        </a:lnSpc>
                        <a:spcBef>
                          <a:spcPts val="0"/>
                        </a:spcBef>
                        <a:spcAft>
                          <a:spcPts val="0"/>
                        </a:spcAft>
                      </a:pPr>
                      <a:r>
                        <a:rPr lang="en-US" sz="1400" b="0" dirty="0">
                          <a:effectLst/>
                          <a:latin typeface="Arial" panose="020B0604020202020204" pitchFamily="34" charset="0"/>
                          <a:cs typeface="Arial" panose="020B0604020202020204" pitchFamily="34" charset="0"/>
                        </a:rPr>
                        <a:t>Overberg West (part 2 of 3)</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l">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Overberg East </a:t>
                      </a:r>
                      <a:r>
                        <a:rPr lang="en-GB" sz="1400" b="0" dirty="0" err="1">
                          <a:effectLst/>
                          <a:latin typeface="Arial" panose="020B0604020202020204" pitchFamily="34" charset="0"/>
                          <a:cs typeface="Arial" panose="020B0604020202020204" pitchFamily="34" charset="0"/>
                        </a:rPr>
                        <a:t>Renosterveld</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F10</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256225">
                <a:tc vMerge="1">
                  <a:txBody>
                    <a:bodyPr/>
                    <a:lstStyle/>
                    <a:p>
                      <a:endParaRPr lang="en-GB"/>
                    </a:p>
                  </a:txBody>
                  <a:tcPr/>
                </a:tc>
                <a:tc vMerge="1">
                  <a:txBody>
                    <a:bodyPr/>
                    <a:lstStyle/>
                    <a:p>
                      <a:endParaRPr lang="en-GB"/>
                    </a:p>
                  </a:txBody>
                  <a:tcPr/>
                </a:tc>
                <a:tc>
                  <a:txBody>
                    <a:bodyPr/>
                    <a:lstStyle/>
                    <a:p>
                      <a:pPr marL="0" marR="0" algn="l">
                        <a:lnSpc>
                          <a:spcPct val="100000"/>
                        </a:lnSpc>
                        <a:spcBef>
                          <a:spcPts val="0"/>
                        </a:spcBef>
                        <a:spcAft>
                          <a:spcPts val="0"/>
                        </a:spcAft>
                      </a:pPr>
                      <a:r>
                        <a:rPr lang="en-US" sz="1400" b="0" dirty="0">
                          <a:effectLst/>
                          <a:latin typeface="Arial" panose="020B0604020202020204" pitchFamily="34" charset="0"/>
                          <a:cs typeface="Arial" panose="020B0604020202020204" pitchFamily="34" charset="0"/>
                        </a:rPr>
                        <a:t>Overberg East </a:t>
                      </a:r>
                      <a:r>
                        <a:rPr lang="en-US" sz="1400" b="0" dirty="0" err="1">
                          <a:effectLst/>
                          <a:latin typeface="Arial" panose="020B0604020202020204" pitchFamily="34" charset="0"/>
                          <a:cs typeface="Arial" panose="020B0604020202020204" pitchFamily="34" charset="0"/>
                        </a:rPr>
                        <a:t>Renosterveld</a:t>
                      </a:r>
                      <a:r>
                        <a:rPr lang="en-US" sz="1400" b="0" dirty="0">
                          <a:effectLst/>
                          <a:latin typeface="Arial" panose="020B0604020202020204" pitchFamily="34" charset="0"/>
                          <a:cs typeface="Arial" panose="020B0604020202020204" pitchFamily="34" charset="0"/>
                        </a:rPr>
                        <a:t> (part 1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10013"/>
                  </a:ext>
                </a:extLst>
              </a:tr>
              <a:tr h="263376">
                <a:tc vMerge="1">
                  <a:txBody>
                    <a:bodyPr/>
                    <a:lstStyle/>
                    <a:p>
                      <a:endParaRPr lang="en-GB"/>
                    </a:p>
                  </a:txBody>
                  <a:tcPr/>
                </a:tc>
                <a:tc vMerge="1">
                  <a:txBody>
                    <a:bodyPr/>
                    <a:lstStyle/>
                    <a:p>
                      <a:endParaRPr lang="en-GB"/>
                    </a:p>
                  </a:txBody>
                  <a:tcPr/>
                </a:tc>
                <a:tc>
                  <a:txBody>
                    <a:bodyPr/>
                    <a:lstStyle/>
                    <a:p>
                      <a:pPr marL="0" marR="0" algn="l">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Lower </a:t>
                      </a:r>
                      <a:r>
                        <a:rPr lang="en-GB" sz="1400" b="0" dirty="0" err="1">
                          <a:effectLst/>
                          <a:latin typeface="Arial" panose="020B0604020202020204" pitchFamily="34" charset="0"/>
                          <a:cs typeface="Arial" panose="020B0604020202020204" pitchFamily="34" charset="0"/>
                        </a:rPr>
                        <a:t>Breede</a:t>
                      </a:r>
                      <a:r>
                        <a:rPr lang="en-GB" sz="1400" b="0" dirty="0">
                          <a:effectLst/>
                          <a:latin typeface="Arial" panose="020B0604020202020204" pitchFamily="34" charset="0"/>
                          <a:cs typeface="Arial" panose="020B0604020202020204" pitchFamily="34" charset="0"/>
                        </a:rPr>
                        <a:t> </a:t>
                      </a:r>
                      <a:r>
                        <a:rPr lang="en-GB" sz="1400" b="0" dirty="0" err="1">
                          <a:effectLst/>
                          <a:latin typeface="Arial" panose="020B0604020202020204" pitchFamily="34" charset="0"/>
                          <a:cs typeface="Arial" panose="020B0604020202020204" pitchFamily="34" charset="0"/>
                        </a:rPr>
                        <a:t>Renosterveld</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Lower </a:t>
                      </a:r>
                      <a:r>
                        <a:rPr lang="en-GB" sz="1400" b="0" dirty="0" err="1">
                          <a:effectLst/>
                          <a:latin typeface="Arial" panose="020B0604020202020204" pitchFamily="34" charset="0"/>
                          <a:cs typeface="Arial" panose="020B0604020202020204" pitchFamily="34" charset="0"/>
                        </a:rPr>
                        <a:t>Breede</a:t>
                      </a:r>
                      <a:r>
                        <a:rPr lang="en-GB" sz="1400" b="0" dirty="0">
                          <a:effectLst/>
                          <a:latin typeface="Arial" panose="020B0604020202020204" pitchFamily="34" charset="0"/>
                          <a:cs typeface="Arial" panose="020B0604020202020204" pitchFamily="34" charset="0"/>
                        </a:rPr>
                        <a:t> </a:t>
                      </a:r>
                      <a:r>
                        <a:rPr lang="en-GB" sz="1400" b="0" dirty="0" err="1">
                          <a:effectLst/>
                          <a:latin typeface="Arial" panose="020B0604020202020204" pitchFamily="34" charset="0"/>
                          <a:cs typeface="Arial" panose="020B0604020202020204" pitchFamily="34" charset="0"/>
                        </a:rPr>
                        <a:t>Renosterveld</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F11</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294788">
                <a:tc vMerge="1">
                  <a:txBody>
                    <a:bodyPr/>
                    <a:lstStyle/>
                    <a:p>
                      <a:pPr marL="0" marR="0" algn="l">
                        <a:lnSpc>
                          <a:spcPct val="115000"/>
                        </a:lnSpc>
                        <a:spcBef>
                          <a:spcPts val="0"/>
                        </a:spcBef>
                        <a:spcAft>
                          <a:spcPts val="500"/>
                        </a:spcAft>
                      </a:pPr>
                      <a:endParaRPr lang="en-GB" sz="1400" dirty="0">
                        <a:effectLst/>
                        <a:latin typeface="Arial" panose="020B0604020202020204" pitchFamily="34" charset="0"/>
                        <a:ea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500"/>
                        </a:spcAft>
                      </a:pPr>
                      <a:endParaRPr lang="en-GB" sz="1000" dirty="0">
                        <a:effectLst/>
                        <a:latin typeface="Arial" panose="020B0604020202020204" pitchFamily="34" charset="0"/>
                        <a:ea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err="1">
                          <a:effectLst/>
                          <a:latin typeface="Arial" panose="020B0604020202020204" pitchFamily="34" charset="0"/>
                          <a:ea typeface="Times New Roman" panose="02020603050405020304" pitchFamily="18" charset="0"/>
                          <a:cs typeface="Arial" panose="020B0604020202020204" pitchFamily="34" charset="0"/>
                        </a:rPr>
                        <a:t>Duiwenhoks</a:t>
                      </a:r>
                      <a:r>
                        <a:rPr lang="en-US" sz="1400" b="0" dirty="0">
                          <a:effectLst/>
                          <a:latin typeface="Arial" panose="020B0604020202020204" pitchFamily="34" charset="0"/>
                          <a:ea typeface="Times New Roman" panose="02020603050405020304" pitchFamily="18" charset="0"/>
                          <a:cs typeface="Arial" panose="020B0604020202020204" pitchFamily="34" charset="0"/>
                        </a:rPr>
                        <a:t> (1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err="1">
                          <a:effectLst/>
                          <a:latin typeface="Arial" panose="020B0604020202020204" pitchFamily="34" charset="0"/>
                          <a:ea typeface="Times New Roman" panose="02020603050405020304" pitchFamily="18" charset="0"/>
                          <a:cs typeface="Arial" panose="020B0604020202020204" pitchFamily="34" charset="0"/>
                        </a:rPr>
                        <a:t>Duiwenhoks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F12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294788">
                <a:tc rowSpan="2">
                  <a:txBody>
                    <a:bodyPr/>
                    <a:lstStyle/>
                    <a:p>
                      <a:pPr marL="0" marR="0" algn="l">
                        <a:lnSpc>
                          <a:spcPct val="115000"/>
                        </a:lnSpc>
                        <a:spcBef>
                          <a:spcPts val="0"/>
                        </a:spcBef>
                        <a:spcAft>
                          <a:spcPts val="50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Garden Route coast</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algn="ctr">
                        <a:lnSpc>
                          <a:spcPct val="100000"/>
                        </a:lnSpc>
                        <a:spcBef>
                          <a:spcPts val="0"/>
                        </a:spcBef>
                        <a:spcAft>
                          <a:spcPts val="0"/>
                        </a:spcAft>
                      </a:pPr>
                      <a:r>
                        <a:rPr lang="en-GB" sz="1600" b="0" dirty="0">
                          <a:effectLst/>
                          <a:latin typeface="Arial" panose="020B0604020202020204" pitchFamily="34" charset="0"/>
                          <a:ea typeface="Times New Roman" panose="02020603050405020304" pitchFamily="18" charset="0"/>
                          <a:cs typeface="Arial" panose="020B0604020202020204" pitchFamily="34" charset="0"/>
                        </a:rPr>
                        <a:t>G</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Coastal Rivers (1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Groot </a:t>
                      </a:r>
                      <a:r>
                        <a:rPr lang="en-GB" sz="1400" b="0" dirty="0" err="1">
                          <a:effectLst/>
                          <a:latin typeface="Arial" panose="020B0604020202020204" pitchFamily="34" charset="0"/>
                          <a:ea typeface="Times New Roman" panose="02020603050405020304" pitchFamily="18" charset="0"/>
                          <a:cs typeface="Arial" panose="020B0604020202020204" pitchFamily="34" charset="0"/>
                        </a:rPr>
                        <a:t>Brak</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a:effectLst/>
                          <a:latin typeface="Arial" panose="020B0604020202020204" pitchFamily="34" charset="0"/>
                          <a:ea typeface="Times New Roman" panose="02020603050405020304" pitchFamily="18" charset="0"/>
                          <a:cs typeface="Arial" panose="020B0604020202020204" pitchFamily="34" charset="0"/>
                        </a:rPr>
                        <a:t>G14</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29478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Coastal Rivers (2 of 2) </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Coastal</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G15</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294788">
                <a:tc rowSpan="2">
                  <a:txBody>
                    <a:bodyPr/>
                    <a:lstStyle/>
                    <a:p>
                      <a:pPr marL="0" marR="0" algn="l">
                        <a:lnSpc>
                          <a:spcPct val="115000"/>
                        </a:lnSpc>
                        <a:spcBef>
                          <a:spcPts val="0"/>
                        </a:spcBef>
                        <a:spcAft>
                          <a:spcPts val="500"/>
                        </a:spcAft>
                      </a:pPr>
                      <a:r>
                        <a:rPr lang="en-GB" sz="1400" b="0" dirty="0">
                          <a:effectLst/>
                          <a:latin typeface="Arial" panose="020B0604020202020204" pitchFamily="34" charset="0"/>
                          <a:cs typeface="Arial" panose="020B0604020202020204" pitchFamily="34" charset="0"/>
                        </a:rPr>
                        <a:t>Overberg coast</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algn="ctr">
                        <a:lnSpc>
                          <a:spcPct val="100000"/>
                        </a:lnSpc>
                        <a:spcBef>
                          <a:spcPts val="0"/>
                        </a:spcBef>
                        <a:spcAft>
                          <a:spcPts val="0"/>
                        </a:spcAft>
                      </a:pPr>
                      <a:r>
                        <a:rPr lang="en-GB" sz="1600" b="0" dirty="0">
                          <a:effectLst/>
                          <a:latin typeface="Arial" panose="020B0604020202020204" pitchFamily="34" charset="0"/>
                          <a:cs typeface="Arial" panose="020B0604020202020204" pitchFamily="34" charset="0"/>
                        </a:rPr>
                        <a:t>H</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a:effectLst/>
                          <a:latin typeface="Arial" panose="020B0604020202020204" pitchFamily="34" charset="0"/>
                          <a:cs typeface="Arial" panose="020B0604020202020204" pitchFamily="34" charset="0"/>
                        </a:rPr>
                        <a:t>Overberg West (3 of 3)</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Overberg West Coastal</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H16</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245062">
                <a:tc vMerge="1">
                  <a:txBody>
                    <a:bodyPr/>
                    <a:lstStyle/>
                    <a:p>
                      <a:endParaRPr lang="en-GB"/>
                    </a:p>
                  </a:txBody>
                  <a:tcPr/>
                </a:tc>
                <a:tc vMerge="1">
                  <a:txBody>
                    <a:bodyPr/>
                    <a:lstStyle/>
                    <a:p>
                      <a:endParaRPr lang="en-GB"/>
                    </a:p>
                  </a:txBody>
                  <a:tcPr/>
                </a:tc>
                <a:tc>
                  <a:txBody>
                    <a:bodyPr/>
                    <a:lstStyle/>
                    <a:p>
                      <a:pPr marL="0" marR="0" algn="l">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Overberg East (Fynbos)</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a:effectLst/>
                          <a:latin typeface="Arial" panose="020B0604020202020204" pitchFamily="34" charset="0"/>
                          <a:cs typeface="Arial" panose="020B0604020202020204" pitchFamily="34" charset="0"/>
                        </a:rPr>
                        <a:t>Overberg East Fynbos</a:t>
                      </a:r>
                      <a:endParaRPr lang="en-GB" sz="1400" b="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dirty="0">
                          <a:effectLst/>
                          <a:latin typeface="Arial" panose="020B0604020202020204" pitchFamily="34" charset="0"/>
                          <a:cs typeface="Arial" panose="020B0604020202020204" pitchFamily="34" charset="0"/>
                        </a:rPr>
                        <a:t>H17</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52986" marR="52986" marT="13737" marB="13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265539">
                <a:tc>
                  <a:txBody>
                    <a:bodyPr/>
                    <a:lstStyle/>
                    <a:p>
                      <a:pPr marL="0" marR="0" algn="l">
                        <a:lnSpc>
                          <a:spcPct val="115000"/>
                        </a:lnSpc>
                        <a:spcBef>
                          <a:spcPts val="0"/>
                        </a:spcBef>
                        <a:spcAft>
                          <a:spcPts val="500"/>
                        </a:spcAft>
                      </a:pPr>
                      <a:r>
                        <a:rPr lang="en-GB" sz="1400" b="0" dirty="0" err="1">
                          <a:effectLst/>
                          <a:latin typeface="Arial" panose="020B0604020202020204" pitchFamily="34" charset="0"/>
                          <a:ea typeface="Times New Roman" panose="02020603050405020304" pitchFamily="18" charset="0"/>
                          <a:cs typeface="Arial" panose="020B0604020202020204" pitchFamily="34" charset="0"/>
                        </a:rPr>
                        <a:t>Hessequa</a:t>
                      </a:r>
                      <a:r>
                        <a:rPr lang="en-GB" sz="1400" b="0" dirty="0">
                          <a:effectLst/>
                          <a:latin typeface="Arial" panose="020B0604020202020204" pitchFamily="34" charset="0"/>
                          <a:ea typeface="Times New Roman" panose="02020603050405020304" pitchFamily="18" charset="0"/>
                          <a:cs typeface="Arial" panose="020B0604020202020204" pitchFamily="34" charset="0"/>
                        </a:rPr>
                        <a:t> coast</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0"/>
                        </a:spcAft>
                      </a:pPr>
                      <a:r>
                        <a:rPr lang="en-GB" sz="1600" b="0" dirty="0">
                          <a:effectLst/>
                          <a:latin typeface="Arial" panose="020B0604020202020204" pitchFamily="34" charset="0"/>
                          <a:ea typeface="Times New Roman" panose="02020603050405020304" pitchFamily="18" charset="0"/>
                          <a:cs typeface="Arial" panose="020B0604020202020204" pitchFamily="34" charset="0"/>
                        </a:rPr>
                        <a:t>I</a:t>
                      </a:r>
                      <a:endParaRPr lang="en-GB" sz="16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1400" b="0" dirty="0" err="1">
                          <a:effectLst/>
                          <a:latin typeface="Arial" panose="020B0604020202020204" pitchFamily="34" charset="0"/>
                          <a:ea typeface="Times New Roman" panose="02020603050405020304" pitchFamily="18" charset="0"/>
                          <a:cs typeface="Arial" panose="020B0604020202020204" pitchFamily="34" charset="0"/>
                        </a:rPr>
                        <a:t>Duiwenhoks</a:t>
                      </a:r>
                      <a:r>
                        <a:rPr lang="en-US" sz="1400" b="0" dirty="0">
                          <a:effectLst/>
                          <a:latin typeface="Arial" panose="020B0604020202020204" pitchFamily="34" charset="0"/>
                          <a:ea typeface="Times New Roman" panose="02020603050405020304" pitchFamily="18" charset="0"/>
                          <a:cs typeface="Arial" panose="020B0604020202020204" pitchFamily="34" charset="0"/>
                        </a:rPr>
                        <a:t> (2 of 2)</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GB" sz="1400" b="0" dirty="0" err="1">
                          <a:effectLst/>
                          <a:latin typeface="Arial" panose="020B0604020202020204" pitchFamily="34" charset="0"/>
                          <a:ea typeface="Times New Roman" panose="02020603050405020304" pitchFamily="18" charset="0"/>
                          <a:cs typeface="Arial" panose="020B0604020202020204" pitchFamily="34" charset="0"/>
                        </a:rPr>
                        <a:t>Hessequa</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I18</a:t>
                      </a:r>
                      <a:endParaRPr lang="en-GB"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val="4530368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58"/>
            <a:ext cx="9122103" cy="5911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7" name="Title 1"/>
          <p:cNvSpPr txBox="1">
            <a:spLocks/>
          </p:cNvSpPr>
          <p:nvPr/>
        </p:nvSpPr>
        <p:spPr>
          <a:xfrm>
            <a:off x="1" y="11823"/>
            <a:ext cx="9144000" cy="58105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2800" b="1" dirty="0">
                <a:solidFill>
                  <a:schemeClr val="bg1"/>
                </a:solidFill>
              </a:rPr>
              <a:t>Integrated Units of Analysis and Nodes</a:t>
            </a:r>
            <a:endParaRPr lang="en-GB" sz="2800" b="1" dirty="0">
              <a:solidFill>
                <a:schemeClr val="bg1"/>
              </a:solidFill>
            </a:endParaRPr>
          </a:p>
        </p:txBody>
      </p:sp>
      <p:sp>
        <p:nvSpPr>
          <p:cNvPr id="8" name="TextBox 7"/>
          <p:cNvSpPr txBox="1"/>
          <p:nvPr/>
        </p:nvSpPr>
        <p:spPr>
          <a:xfrm>
            <a:off x="2759917" y="600004"/>
            <a:ext cx="3602268" cy="461665"/>
          </a:xfrm>
          <a:prstGeom prst="rect">
            <a:avLst/>
          </a:prstGeom>
          <a:noFill/>
        </p:spPr>
        <p:txBody>
          <a:bodyPr wrap="none" rtlCol="0">
            <a:spAutoFit/>
          </a:bodyPr>
          <a:lstStyle/>
          <a:p>
            <a:r>
              <a:rPr lang="en-ZA" b="1" dirty="0" err="1"/>
              <a:t>Gouritz</a:t>
            </a:r>
            <a:r>
              <a:rPr lang="en-ZA" b="1" dirty="0"/>
              <a:t>-Coastal Region</a:t>
            </a:r>
            <a:endParaRPr lang="en-GB"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90" y="1119422"/>
            <a:ext cx="8114997" cy="5738578"/>
          </a:xfrm>
          <a:prstGeom prst="rect">
            <a:avLst/>
          </a:prstGeom>
        </p:spPr>
      </p:pic>
    </p:spTree>
    <p:extLst>
      <p:ext uri="{BB962C8B-B14F-4D97-AF65-F5344CB8AC3E}">
        <p14:creationId xmlns:p14="http://schemas.microsoft.com/office/powerpoint/2010/main" val="6369451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rojects\112722   Breede-Gouritz WR Classes &amp; RQOs\03 Prj Del\15 GIS\jpg_pdf\A4\br_IUA_A4.jpg"/>
          <p:cNvPicPr/>
          <p:nvPr/>
        </p:nvPicPr>
        <p:blipFill rotWithShape="1">
          <a:blip r:embed="rId3" cstate="print">
            <a:extLst>
              <a:ext uri="{28A0092B-C50C-407E-A947-70E740481C1C}">
                <a14:useLocalDpi xmlns:a14="http://schemas.microsoft.com/office/drawing/2010/main" val="0"/>
              </a:ext>
            </a:extLst>
          </a:blip>
          <a:srcRect l="4689" t="4981" r="25220" b="5979"/>
          <a:stretch/>
        </p:blipFill>
        <p:spPr bwMode="auto">
          <a:xfrm>
            <a:off x="107504" y="764704"/>
            <a:ext cx="6552729" cy="5976664"/>
          </a:xfrm>
          <a:prstGeom prst="rect">
            <a:avLst/>
          </a:prstGeom>
          <a:noFill/>
          <a:ln>
            <a:noFill/>
          </a:ln>
          <a:extLst>
            <a:ext uri="{53640926-AAD7-44D8-BBD7-CCE9431645EC}">
              <a14:shadowObscured xmlns:a14="http://schemas.microsoft.com/office/drawing/2010/main"/>
            </a:ext>
          </a:extLst>
        </p:spPr>
      </p:pic>
      <p:sp>
        <p:nvSpPr>
          <p:cNvPr id="5" name="Content Placeholder 4"/>
          <p:cNvSpPr>
            <a:spLocks noGrp="1"/>
          </p:cNvSpPr>
          <p:nvPr>
            <p:ph idx="1"/>
          </p:nvPr>
        </p:nvSpPr>
        <p:spPr>
          <a:xfrm>
            <a:off x="5686425" y="1624335"/>
            <a:ext cx="3077716" cy="3737323"/>
          </a:xfrm>
        </p:spPr>
        <p:txBody>
          <a:bodyPr/>
          <a:lstStyle/>
          <a:p>
            <a:pPr algn="r"/>
            <a:r>
              <a:rPr lang="en-ZA" sz="2800" dirty="0"/>
              <a:t>Delineated by a combination of socio-economic and biotic boundaries</a:t>
            </a:r>
          </a:p>
        </p:txBody>
      </p:sp>
      <p:sp>
        <p:nvSpPr>
          <p:cNvPr id="2" name="Title 1"/>
          <p:cNvSpPr>
            <a:spLocks noGrp="1"/>
          </p:cNvSpPr>
          <p:nvPr>
            <p:ph type="title"/>
          </p:nvPr>
        </p:nvSpPr>
        <p:spPr>
          <a:xfrm>
            <a:off x="457200" y="134889"/>
            <a:ext cx="8229600" cy="850106"/>
          </a:xfrm>
        </p:spPr>
        <p:txBody>
          <a:bodyPr>
            <a:normAutofit/>
          </a:bodyPr>
          <a:lstStyle/>
          <a:p>
            <a:r>
              <a:rPr lang="en-ZA" sz="3600" b="1" dirty="0"/>
              <a:t>Integrated Units of Analysis</a:t>
            </a:r>
          </a:p>
        </p:txBody>
      </p:sp>
      <p:sp>
        <p:nvSpPr>
          <p:cNvPr id="7" name="Title 1">
            <a:extLst>
              <a:ext uri="{FF2B5EF4-FFF2-40B4-BE49-F238E27FC236}">
                <a16:creationId xmlns:a16="http://schemas.microsoft.com/office/drawing/2014/main" xmlns="" id="{C390B5DD-A94E-47DD-809F-A7C615BAA9FE}"/>
              </a:ext>
            </a:extLst>
          </p:cNvPr>
          <p:cNvSpPr txBox="1">
            <a:spLocks/>
          </p:cNvSpPr>
          <p:nvPr/>
        </p:nvSpPr>
        <p:spPr>
          <a:xfrm>
            <a:off x="1238250" y="608211"/>
            <a:ext cx="8229600" cy="850106"/>
          </a:xfrm>
          <a:prstGeom prst="rect">
            <a:avLst/>
          </a:prstGeom>
        </p:spPr>
        <p:txBody>
          <a:bodyPr>
            <a:norm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3200" b="1" dirty="0" err="1">
                <a:solidFill>
                  <a:srgbClr val="006699"/>
                </a:solidFill>
              </a:rPr>
              <a:t>Breede</a:t>
            </a:r>
            <a:r>
              <a:rPr lang="en-ZA" sz="3200" b="1" dirty="0">
                <a:solidFill>
                  <a:srgbClr val="006699"/>
                </a:solidFill>
              </a:rPr>
              <a:t>-Overberg area</a:t>
            </a:r>
          </a:p>
        </p:txBody>
      </p:sp>
    </p:spTree>
    <p:extLst>
      <p:ext uri="{BB962C8B-B14F-4D97-AF65-F5344CB8AC3E}">
        <p14:creationId xmlns:p14="http://schemas.microsoft.com/office/powerpoint/2010/main" val="1395659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584775"/>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Resource Unit priorities - method</a:t>
            </a:r>
          </a:p>
        </p:txBody>
      </p:sp>
      <p:sp>
        <p:nvSpPr>
          <p:cNvPr id="3" name="Content Placeholder 2"/>
          <p:cNvSpPr>
            <a:spLocks noGrp="1"/>
          </p:cNvSpPr>
          <p:nvPr>
            <p:ph idx="1"/>
          </p:nvPr>
        </p:nvSpPr>
        <p:spPr>
          <a:xfrm>
            <a:off x="1714499" y="1104899"/>
            <a:ext cx="7343775" cy="5362576"/>
          </a:xfrm>
        </p:spPr>
        <p:txBody>
          <a:bodyPr>
            <a:normAutofit fontScale="62500" lnSpcReduction="20000"/>
          </a:bodyPr>
          <a:lstStyle/>
          <a:p>
            <a:pPr marL="0" lvl="1" indent="0">
              <a:buNone/>
            </a:pPr>
            <a:r>
              <a:rPr lang="en-ZA" sz="3800" b="1" dirty="0"/>
              <a:t>Prioritisation Criteria evaluated in RU Prioritisation Tool:</a:t>
            </a:r>
          </a:p>
          <a:p>
            <a:r>
              <a:rPr lang="en-US" b="1" dirty="0">
                <a:solidFill>
                  <a:srgbClr val="0070C0"/>
                </a:solidFill>
              </a:rPr>
              <a:t>Location</a:t>
            </a:r>
            <a:r>
              <a:rPr lang="en-US" dirty="0">
                <a:solidFill>
                  <a:srgbClr val="0070C0"/>
                </a:solidFill>
              </a:rPr>
              <a:t> in river system</a:t>
            </a:r>
          </a:p>
          <a:p>
            <a:r>
              <a:rPr lang="en-US" b="1" dirty="0">
                <a:solidFill>
                  <a:srgbClr val="0070C0"/>
                </a:solidFill>
              </a:rPr>
              <a:t>Importance to users</a:t>
            </a:r>
            <a:r>
              <a:rPr lang="en-US" dirty="0">
                <a:solidFill>
                  <a:srgbClr val="0070C0"/>
                </a:solidFill>
              </a:rPr>
              <a:t>, such as recreational use, tourism, scientific benefits, aesthetic, cultural or spiritual benefits</a:t>
            </a:r>
          </a:p>
          <a:p>
            <a:r>
              <a:rPr lang="en-US" dirty="0">
                <a:solidFill>
                  <a:srgbClr val="0070C0"/>
                </a:solidFill>
              </a:rPr>
              <a:t>Does it </a:t>
            </a:r>
            <a:r>
              <a:rPr lang="en-US" b="1" dirty="0">
                <a:solidFill>
                  <a:srgbClr val="0070C0"/>
                </a:solidFill>
              </a:rPr>
              <a:t>support</a:t>
            </a:r>
            <a:r>
              <a:rPr lang="en-US" dirty="0">
                <a:solidFill>
                  <a:srgbClr val="0070C0"/>
                </a:solidFill>
              </a:rPr>
              <a:t> the </a:t>
            </a:r>
            <a:r>
              <a:rPr lang="en-US" b="1" dirty="0">
                <a:solidFill>
                  <a:srgbClr val="0070C0"/>
                </a:solidFill>
              </a:rPr>
              <a:t>livelihoods</a:t>
            </a:r>
            <a:r>
              <a:rPr lang="en-US" dirty="0">
                <a:solidFill>
                  <a:srgbClr val="0070C0"/>
                </a:solidFill>
              </a:rPr>
              <a:t> of significant vulnerable communities, such as water, food or grazing and raw materials</a:t>
            </a:r>
          </a:p>
          <a:p>
            <a:r>
              <a:rPr lang="en-US" b="1" dirty="0">
                <a:solidFill>
                  <a:srgbClr val="0070C0"/>
                </a:solidFill>
              </a:rPr>
              <a:t>Strategic or international obligations</a:t>
            </a:r>
            <a:r>
              <a:rPr lang="en-US" dirty="0">
                <a:solidFill>
                  <a:srgbClr val="0070C0"/>
                </a:solidFill>
              </a:rPr>
              <a:t>, for the generation of power, or for water-related agreements, such as the RAMSAR convention</a:t>
            </a:r>
          </a:p>
          <a:p>
            <a:r>
              <a:rPr lang="en-US" dirty="0">
                <a:solidFill>
                  <a:srgbClr val="0070C0"/>
                </a:solidFill>
              </a:rPr>
              <a:t>Provision of </a:t>
            </a:r>
            <a:r>
              <a:rPr lang="en-US" b="1" dirty="0">
                <a:solidFill>
                  <a:srgbClr val="0070C0"/>
                </a:solidFill>
              </a:rPr>
              <a:t>supporting or regulating services</a:t>
            </a:r>
            <a:r>
              <a:rPr lang="en-US" dirty="0">
                <a:solidFill>
                  <a:srgbClr val="0070C0"/>
                </a:solidFill>
              </a:rPr>
              <a:t>, such as water supply, flood attenuation, water quality control, stream flow regulation, and sediment retention, apart from the common function of water storage</a:t>
            </a:r>
          </a:p>
          <a:p>
            <a:r>
              <a:rPr lang="en-US" b="1" dirty="0">
                <a:solidFill>
                  <a:srgbClr val="0070C0"/>
                </a:solidFill>
              </a:rPr>
              <a:t>Contribution to economy</a:t>
            </a:r>
          </a:p>
          <a:p>
            <a:r>
              <a:rPr lang="en-US" b="1" dirty="0">
                <a:solidFill>
                  <a:srgbClr val="0070C0"/>
                </a:solidFill>
              </a:rPr>
              <a:t>Ecological importance </a:t>
            </a:r>
            <a:r>
              <a:rPr lang="en-US" dirty="0">
                <a:solidFill>
                  <a:srgbClr val="0070C0"/>
                </a:solidFill>
              </a:rPr>
              <a:t>of RU, linked to flow releases for ecological purposes</a:t>
            </a:r>
          </a:p>
          <a:p>
            <a:r>
              <a:rPr lang="en-US" dirty="0">
                <a:solidFill>
                  <a:srgbClr val="0070C0"/>
                </a:solidFill>
              </a:rPr>
              <a:t>Level of </a:t>
            </a:r>
            <a:r>
              <a:rPr lang="en-US" b="1" dirty="0">
                <a:solidFill>
                  <a:srgbClr val="0070C0"/>
                </a:solidFill>
              </a:rPr>
              <a:t>threat</a:t>
            </a:r>
            <a:r>
              <a:rPr lang="en-US" dirty="0">
                <a:solidFill>
                  <a:srgbClr val="0070C0"/>
                </a:solidFill>
              </a:rPr>
              <a:t> posed to the </a:t>
            </a:r>
            <a:r>
              <a:rPr lang="en-US" b="1" dirty="0">
                <a:solidFill>
                  <a:srgbClr val="0070C0"/>
                </a:solidFill>
              </a:rPr>
              <a:t>water quality </a:t>
            </a:r>
            <a:r>
              <a:rPr lang="en-US" dirty="0">
                <a:solidFill>
                  <a:srgbClr val="0070C0"/>
                </a:solidFill>
              </a:rPr>
              <a:t>for the environment</a:t>
            </a:r>
          </a:p>
          <a:p>
            <a:r>
              <a:rPr lang="en-US" b="1" dirty="0">
                <a:solidFill>
                  <a:srgbClr val="0070C0"/>
                </a:solidFill>
              </a:rPr>
              <a:t>Practical considerations</a:t>
            </a:r>
            <a:r>
              <a:rPr lang="en-US" dirty="0">
                <a:solidFill>
                  <a:srgbClr val="0070C0"/>
                </a:solidFill>
              </a:rPr>
              <a:t>, such as the existence of EWR sites and DWS gauging weirs</a:t>
            </a:r>
          </a:p>
          <a:p>
            <a:pPr lvl="1"/>
            <a:endParaRPr lang="en-ZA" dirty="0">
              <a:solidFill>
                <a:srgbClr val="0070C0"/>
              </a:solidFill>
            </a:endParaRPr>
          </a:p>
        </p:txBody>
      </p:sp>
    </p:spTree>
    <p:extLst>
      <p:ext uri="{BB962C8B-B14F-4D97-AF65-F5344CB8AC3E}">
        <p14:creationId xmlns:p14="http://schemas.microsoft.com/office/powerpoint/2010/main" val="2460820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824" y="274638"/>
            <a:ext cx="7038975" cy="1077218"/>
          </a:xfrm>
          <a:noFill/>
        </p:spPr>
        <p:txBody>
          <a:bodyPr wrap="square">
            <a:spAutoFit/>
          </a:bodyPr>
          <a:lstStyle/>
          <a:p>
            <a:pPr algn="l"/>
            <a:r>
              <a:rPr lang="en-US" sz="3200" b="1" dirty="0">
                <a:solidFill>
                  <a:schemeClr val="bg2">
                    <a:lumMod val="25000"/>
                  </a:schemeClr>
                </a:solidFill>
                <a:latin typeface="+mn-lt"/>
                <a:ea typeface="ＭＳ Ｐゴシック" pitchFamily="34" charset="-128"/>
                <a:cs typeface="+mn-cs"/>
              </a:rPr>
              <a:t>Prioritisation Criteria evaluated in RU Prioritisation Tool</a:t>
            </a:r>
          </a:p>
        </p:txBody>
      </p:sp>
      <p:sp>
        <p:nvSpPr>
          <p:cNvPr id="3" name="Content Placeholder 2"/>
          <p:cNvSpPr>
            <a:spLocks noGrp="1"/>
          </p:cNvSpPr>
          <p:nvPr>
            <p:ph idx="1"/>
          </p:nvPr>
        </p:nvSpPr>
        <p:spPr>
          <a:xfrm>
            <a:off x="1714499" y="1504949"/>
            <a:ext cx="7343775" cy="4648201"/>
          </a:xfrm>
        </p:spPr>
        <p:txBody>
          <a:bodyPr>
            <a:normAutofit fontScale="85000" lnSpcReduction="10000"/>
          </a:bodyPr>
          <a:lstStyle/>
          <a:p>
            <a:r>
              <a:rPr lang="en-US" dirty="0">
                <a:solidFill>
                  <a:srgbClr val="0070C0"/>
                </a:solidFill>
              </a:rPr>
              <a:t>Location in river system</a:t>
            </a:r>
          </a:p>
          <a:p>
            <a:r>
              <a:rPr lang="en-US" dirty="0">
                <a:solidFill>
                  <a:srgbClr val="0070C0"/>
                </a:solidFill>
              </a:rPr>
              <a:t>Importance to users</a:t>
            </a:r>
          </a:p>
          <a:p>
            <a:r>
              <a:rPr lang="en-US" dirty="0">
                <a:solidFill>
                  <a:srgbClr val="0070C0"/>
                </a:solidFill>
              </a:rPr>
              <a:t>Level of support of livelihoods of vulnerable communities,</a:t>
            </a:r>
          </a:p>
          <a:p>
            <a:r>
              <a:rPr lang="en-US" dirty="0">
                <a:solidFill>
                  <a:srgbClr val="0070C0"/>
                </a:solidFill>
              </a:rPr>
              <a:t>Strategic or international obligations</a:t>
            </a:r>
          </a:p>
          <a:p>
            <a:r>
              <a:rPr lang="en-US" dirty="0">
                <a:solidFill>
                  <a:srgbClr val="0070C0"/>
                </a:solidFill>
              </a:rPr>
              <a:t>Provision of supporting or regulating services</a:t>
            </a:r>
          </a:p>
          <a:p>
            <a:r>
              <a:rPr lang="en-US" dirty="0">
                <a:solidFill>
                  <a:srgbClr val="0070C0"/>
                </a:solidFill>
              </a:rPr>
              <a:t>Contribution to the economy</a:t>
            </a:r>
          </a:p>
          <a:p>
            <a:r>
              <a:rPr lang="en-US" dirty="0">
                <a:solidFill>
                  <a:srgbClr val="0070C0"/>
                </a:solidFill>
              </a:rPr>
              <a:t>Ecological importance of RU </a:t>
            </a:r>
            <a:r>
              <a:rPr lang="en-US" dirty="0" err="1">
                <a:solidFill>
                  <a:srgbClr val="0070C0"/>
                </a:solidFill>
              </a:rPr>
              <a:t>i.t.o</a:t>
            </a:r>
            <a:r>
              <a:rPr lang="en-US" dirty="0">
                <a:solidFill>
                  <a:srgbClr val="0070C0"/>
                </a:solidFill>
              </a:rPr>
              <a:t>. flow releases</a:t>
            </a:r>
          </a:p>
          <a:p>
            <a:r>
              <a:rPr lang="en-US" dirty="0">
                <a:solidFill>
                  <a:srgbClr val="0070C0"/>
                </a:solidFill>
              </a:rPr>
              <a:t>Level of threat posed to water quality</a:t>
            </a:r>
          </a:p>
          <a:p>
            <a:r>
              <a:rPr lang="en-US" dirty="0">
                <a:solidFill>
                  <a:srgbClr val="0070C0"/>
                </a:solidFill>
              </a:rPr>
              <a:t>Practical considerations</a:t>
            </a:r>
            <a:endParaRPr lang="en-ZA" dirty="0">
              <a:solidFill>
                <a:srgbClr val="0070C0"/>
              </a:solidFill>
            </a:endParaRPr>
          </a:p>
        </p:txBody>
      </p:sp>
    </p:spTree>
    <p:extLst>
      <p:ext uri="{BB962C8B-B14F-4D97-AF65-F5344CB8AC3E}">
        <p14:creationId xmlns:p14="http://schemas.microsoft.com/office/powerpoint/2010/main" val="21733024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24" y="274638"/>
            <a:ext cx="7077075" cy="954107"/>
          </a:xfrm>
          <a:noFill/>
        </p:spPr>
        <p:txBody>
          <a:bodyPr wrap="square">
            <a:spAutoFit/>
          </a:bodyPr>
          <a:lstStyle/>
          <a:p>
            <a:pPr algn="l"/>
            <a:r>
              <a:rPr lang="en-ZA" sz="3200" b="1" dirty="0">
                <a:solidFill>
                  <a:schemeClr val="bg2">
                    <a:lumMod val="25000"/>
                  </a:schemeClr>
                </a:solidFill>
                <a:latin typeface="+mn-lt"/>
                <a:ea typeface="ＭＳ Ｐゴシック" pitchFamily="34" charset="-128"/>
                <a:cs typeface="+mn-cs"/>
              </a:rPr>
              <a:t>RUPT Priority scores for dams:</a:t>
            </a:r>
            <a:br>
              <a:rPr lang="en-ZA" sz="3200" b="1" dirty="0">
                <a:solidFill>
                  <a:schemeClr val="bg2">
                    <a:lumMod val="25000"/>
                  </a:schemeClr>
                </a:solidFill>
                <a:latin typeface="+mn-lt"/>
                <a:ea typeface="ＭＳ Ｐゴシック" pitchFamily="34" charset="-128"/>
                <a:cs typeface="+mn-cs"/>
              </a:rPr>
            </a:br>
            <a:r>
              <a:rPr lang="en-ZA" sz="2400" b="1" dirty="0" err="1">
                <a:solidFill>
                  <a:srgbClr val="0070C0"/>
                </a:solidFill>
                <a:latin typeface="+mn-lt"/>
                <a:ea typeface="ＭＳ Ｐゴシック" pitchFamily="34" charset="-128"/>
                <a:cs typeface="+mn-cs"/>
              </a:rPr>
              <a:t>Gouritz</a:t>
            </a:r>
            <a:r>
              <a:rPr lang="en-ZA" sz="2400" b="1" dirty="0">
                <a:solidFill>
                  <a:srgbClr val="0070C0"/>
                </a:solidFill>
                <a:latin typeface="+mn-lt"/>
                <a:ea typeface="ＭＳ Ｐゴシック" pitchFamily="34" charset="-128"/>
                <a:cs typeface="+mn-cs"/>
              </a:rPr>
              <a:t>-Coastal</a:t>
            </a:r>
            <a:endParaRPr lang="en-ZA" sz="3200" b="1" dirty="0">
              <a:solidFill>
                <a:srgbClr val="0070C0"/>
              </a:solidFill>
              <a:latin typeface="+mn-lt"/>
              <a:ea typeface="ＭＳ Ｐゴシック" pitchFamily="34" charset="-128"/>
              <a:cs typeface="+mn-cs"/>
            </a:endParaRPr>
          </a:p>
        </p:txBody>
      </p:sp>
      <p:graphicFrame>
        <p:nvGraphicFramePr>
          <p:cNvPr id="3" name="Table 2">
            <a:extLst>
              <a:ext uri="{FF2B5EF4-FFF2-40B4-BE49-F238E27FC236}">
                <a16:creationId xmlns:a16="http://schemas.microsoft.com/office/drawing/2014/main" xmlns="" id="{B822503B-EC9C-4421-9CCC-D004C2BF5406}"/>
              </a:ext>
            </a:extLst>
          </p:cNvPr>
          <p:cNvGraphicFramePr>
            <a:graphicFrameLocks noGrp="1"/>
          </p:cNvGraphicFramePr>
          <p:nvPr>
            <p:extLst/>
          </p:nvPr>
        </p:nvGraphicFramePr>
        <p:xfrm>
          <a:off x="3" y="1914525"/>
          <a:ext cx="9143997" cy="3889004"/>
        </p:xfrm>
        <a:graphic>
          <a:graphicData uri="http://schemas.openxmlformats.org/drawingml/2006/table">
            <a:tbl>
              <a:tblPr firstRow="1" firstCol="1" bandRow="1"/>
              <a:tblGrid>
                <a:gridCol w="1955493">
                  <a:extLst>
                    <a:ext uri="{9D8B030D-6E8A-4147-A177-3AD203B41FA5}">
                      <a16:colId xmlns:a16="http://schemas.microsoft.com/office/drawing/2014/main" xmlns="" val="1103132013"/>
                    </a:ext>
                  </a:extLst>
                </a:gridCol>
                <a:gridCol w="654364">
                  <a:extLst>
                    <a:ext uri="{9D8B030D-6E8A-4147-A177-3AD203B41FA5}">
                      <a16:colId xmlns:a16="http://schemas.microsoft.com/office/drawing/2014/main" xmlns="" val="1441775475"/>
                    </a:ext>
                  </a:extLst>
                </a:gridCol>
                <a:gridCol w="653414">
                  <a:extLst>
                    <a:ext uri="{9D8B030D-6E8A-4147-A177-3AD203B41FA5}">
                      <a16:colId xmlns:a16="http://schemas.microsoft.com/office/drawing/2014/main" xmlns="" val="4003007757"/>
                    </a:ext>
                  </a:extLst>
                </a:gridCol>
                <a:gridCol w="653414">
                  <a:extLst>
                    <a:ext uri="{9D8B030D-6E8A-4147-A177-3AD203B41FA5}">
                      <a16:colId xmlns:a16="http://schemas.microsoft.com/office/drawing/2014/main" xmlns="" val="1868970915"/>
                    </a:ext>
                  </a:extLst>
                </a:gridCol>
                <a:gridCol w="653414">
                  <a:extLst>
                    <a:ext uri="{9D8B030D-6E8A-4147-A177-3AD203B41FA5}">
                      <a16:colId xmlns:a16="http://schemas.microsoft.com/office/drawing/2014/main" xmlns="" val="3111485430"/>
                    </a:ext>
                  </a:extLst>
                </a:gridCol>
                <a:gridCol w="653414">
                  <a:extLst>
                    <a:ext uri="{9D8B030D-6E8A-4147-A177-3AD203B41FA5}">
                      <a16:colId xmlns:a16="http://schemas.microsoft.com/office/drawing/2014/main" xmlns="" val="3727165806"/>
                    </a:ext>
                  </a:extLst>
                </a:gridCol>
                <a:gridCol w="653414">
                  <a:extLst>
                    <a:ext uri="{9D8B030D-6E8A-4147-A177-3AD203B41FA5}">
                      <a16:colId xmlns:a16="http://schemas.microsoft.com/office/drawing/2014/main" xmlns="" val="3881758467"/>
                    </a:ext>
                  </a:extLst>
                </a:gridCol>
                <a:gridCol w="653414">
                  <a:extLst>
                    <a:ext uri="{9D8B030D-6E8A-4147-A177-3AD203B41FA5}">
                      <a16:colId xmlns:a16="http://schemas.microsoft.com/office/drawing/2014/main" xmlns="" val="745400767"/>
                    </a:ext>
                  </a:extLst>
                </a:gridCol>
                <a:gridCol w="653414">
                  <a:extLst>
                    <a:ext uri="{9D8B030D-6E8A-4147-A177-3AD203B41FA5}">
                      <a16:colId xmlns:a16="http://schemas.microsoft.com/office/drawing/2014/main" xmlns="" val="3600436280"/>
                    </a:ext>
                  </a:extLst>
                </a:gridCol>
                <a:gridCol w="653414">
                  <a:extLst>
                    <a:ext uri="{9D8B030D-6E8A-4147-A177-3AD203B41FA5}">
                      <a16:colId xmlns:a16="http://schemas.microsoft.com/office/drawing/2014/main" xmlns="" val="1933501814"/>
                    </a:ext>
                  </a:extLst>
                </a:gridCol>
                <a:gridCol w="653414">
                  <a:extLst>
                    <a:ext uri="{9D8B030D-6E8A-4147-A177-3AD203B41FA5}">
                      <a16:colId xmlns:a16="http://schemas.microsoft.com/office/drawing/2014/main" xmlns="" val="1215867476"/>
                    </a:ext>
                  </a:extLst>
                </a:gridCol>
                <a:gridCol w="653414">
                  <a:extLst>
                    <a:ext uri="{9D8B030D-6E8A-4147-A177-3AD203B41FA5}">
                      <a16:colId xmlns:a16="http://schemas.microsoft.com/office/drawing/2014/main" xmlns="" val="1050645864"/>
                    </a:ext>
                  </a:extLst>
                </a:gridCol>
              </a:tblGrid>
              <a:tr h="1475735">
                <a:tc>
                  <a:txBody>
                    <a:bodyPr/>
                    <a:lstStyle/>
                    <a:p>
                      <a:pPr marL="0" marR="0">
                        <a:lnSpc>
                          <a:spcPct val="105000"/>
                        </a:lnSpc>
                        <a:spcBef>
                          <a:spcPts val="300"/>
                        </a:spcBef>
                        <a:spcAft>
                          <a:spcPts val="0"/>
                        </a:spcAft>
                      </a:pPr>
                      <a:r>
                        <a:rPr lang="en-ZA"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Stompdrift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Floriskraal</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Gamkapoort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Kammanassie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Wolwedans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Leeu-Gamka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Koos </a:t>
                      </a: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Raubenheimer</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Korentepoort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Garden Route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Hartbeeskuil</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5000"/>
                        </a:lnSpc>
                        <a:spcBef>
                          <a:spcPts val="300"/>
                        </a:spcBef>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Duivenhoks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177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268496201"/>
                  </a:ext>
                </a:extLst>
              </a:tr>
              <a:tr h="356367">
                <a:tc>
                  <a:txBody>
                    <a:bodyPr/>
                    <a:lstStyle/>
                    <a:p>
                      <a:pPr marL="0" marR="0">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Position in IUA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0973971"/>
                  </a:ext>
                </a:extLst>
              </a:tr>
              <a:tr h="356367">
                <a:tc>
                  <a:txBody>
                    <a:bodyPr/>
                    <a:lstStyle/>
                    <a:p>
                      <a:pPr marL="0" marR="0">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Concern for users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0.16</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0.20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399424"/>
                  </a:ext>
                </a:extLst>
              </a:tr>
              <a:tr h="356367">
                <a:tc>
                  <a:txBody>
                    <a:bodyPr/>
                    <a:lstStyle/>
                    <a:p>
                      <a:pPr marL="0" marR="0">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Concern for environment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0.36</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8103833"/>
                  </a:ext>
                </a:extLst>
              </a:tr>
              <a:tr h="361932">
                <a:tc>
                  <a:txBody>
                    <a:bodyPr/>
                    <a:lstStyle/>
                    <a:p>
                      <a:pPr marL="0" marR="0">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Management and practical considerations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0.12</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effectLst/>
                          <a:latin typeface="Arial" panose="020B0604020202020204" pitchFamily="34" charset="0"/>
                          <a:ea typeface="Times New Roman" panose="02020603050405020304" pitchFamily="18" charset="0"/>
                          <a:cs typeface="Times New Roman" panose="02020603050405020304" pitchFamily="18" charset="0"/>
                        </a:rPr>
                        <a:t>0.09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89628147"/>
                  </a:ext>
                </a:extLst>
              </a:tr>
              <a:tr h="356367">
                <a:tc>
                  <a:txBody>
                    <a:bodyPr/>
                    <a:lstStyle/>
                    <a:p>
                      <a:pPr marL="0" marR="0">
                        <a:lnSpc>
                          <a:spcPct val="105000"/>
                        </a:lnSpc>
                        <a:spcBef>
                          <a:spcPts val="30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Total Prioritization Score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0.32</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300"/>
                        </a:spcBef>
                        <a:spcAft>
                          <a:spcPts val="0"/>
                        </a:spcAft>
                      </a:pPr>
                      <a:r>
                        <a:rPr lang="en-ZA"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9818444"/>
                  </a:ext>
                </a:extLst>
              </a:tr>
              <a:tr h="356367">
                <a:tc>
                  <a:txBody>
                    <a:bodyPr/>
                    <a:lstStyle/>
                    <a:p>
                      <a:pPr marL="0" marR="0">
                        <a:lnSpc>
                          <a:spcPct val="105000"/>
                        </a:lnSpc>
                        <a:spcBef>
                          <a:spcPts val="300"/>
                        </a:spcBef>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Relative Priority Rating</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B2D6"/>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EE5"/>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CBE3"/>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CBE3"/>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85BE"/>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3F0"/>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8EB"/>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3F0"/>
                    </a:solidFill>
                  </a:tcPr>
                </a:tc>
                <a:tc>
                  <a:txBody>
                    <a:bodyPr/>
                    <a:lstStyle/>
                    <a:p>
                      <a:pPr marL="0" marR="0" algn="ctr">
                        <a:lnSpc>
                          <a:spcPct val="105000"/>
                        </a:lnSpc>
                        <a:spcBef>
                          <a:spcPts val="300"/>
                        </a:spcBef>
                        <a:spcAft>
                          <a:spcPts val="0"/>
                        </a:spcAft>
                      </a:pPr>
                      <a:r>
                        <a:rPr lang="en-ZA" sz="1400" b="1">
                          <a:effectLst/>
                          <a:latin typeface="Arial" panose="020B0604020202020204" pitchFamily="34" charset="0"/>
                          <a:ea typeface="Times New Roman" panose="02020603050405020304" pitchFamily="18" charset="0"/>
                          <a:cs typeface="Times New Roman" panose="02020603050405020304" pitchFamily="18" charset="0"/>
                        </a:rPr>
                        <a:t>0.4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C7E1"/>
                    </a:solidFill>
                  </a:tcPr>
                </a:tc>
                <a:tc>
                  <a:txBody>
                    <a:bodyPr/>
                    <a:lstStyle/>
                    <a:p>
                      <a:pPr marL="0" marR="0" algn="ctr">
                        <a:lnSpc>
                          <a:spcPct val="105000"/>
                        </a:lnSpc>
                        <a:spcBef>
                          <a:spcPts val="300"/>
                        </a:spcBef>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0.3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4E8"/>
                    </a:solidFill>
                  </a:tcPr>
                </a:tc>
                <a:tc>
                  <a:txBody>
                    <a:bodyPr/>
                    <a:lstStyle/>
                    <a:p>
                      <a:pPr marL="0" marR="0" algn="ctr">
                        <a:lnSpc>
                          <a:spcPct val="105000"/>
                        </a:lnSpc>
                        <a:spcBef>
                          <a:spcPts val="300"/>
                        </a:spcBef>
                        <a:spcAft>
                          <a:spcPts val="0"/>
                        </a:spcAft>
                      </a:pPr>
                      <a:r>
                        <a:rPr lang="en-ZA" sz="1400" b="1" dirty="0">
                          <a:effectLst/>
                          <a:latin typeface="Arial" panose="020B0604020202020204" pitchFamily="34" charset="0"/>
                          <a:ea typeface="Times New Roman" panose="02020603050405020304" pitchFamily="18" charset="0"/>
                          <a:cs typeface="Times New Roman" panose="02020603050405020304" pitchFamily="18" charset="0"/>
                        </a:rPr>
                        <a:t>0.2</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3F0"/>
                    </a:solidFill>
                  </a:tcPr>
                </a:tc>
                <a:extLst>
                  <a:ext uri="{0D108BD9-81ED-4DB2-BD59-A6C34878D82A}">
                    <a16:rowId xmlns:a16="http://schemas.microsoft.com/office/drawing/2014/main" xmlns="" val="4254162268"/>
                  </a:ext>
                </a:extLst>
              </a:tr>
            </a:tbl>
          </a:graphicData>
        </a:graphic>
      </p:graphicFrame>
      <p:sp>
        <p:nvSpPr>
          <p:cNvPr id="6" name="TextBox 5">
            <a:extLst>
              <a:ext uri="{FF2B5EF4-FFF2-40B4-BE49-F238E27FC236}">
                <a16:creationId xmlns:a16="http://schemas.microsoft.com/office/drawing/2014/main" xmlns="" id="{4483D8CE-AF35-42C4-9CA8-11060D62E641}"/>
              </a:ext>
            </a:extLst>
          </p:cNvPr>
          <p:cNvSpPr txBox="1"/>
          <p:nvPr/>
        </p:nvSpPr>
        <p:spPr>
          <a:xfrm>
            <a:off x="1743074" y="1321078"/>
            <a:ext cx="7229476" cy="461665"/>
          </a:xfrm>
          <a:prstGeom prst="rect">
            <a:avLst/>
          </a:prstGeom>
          <a:noFill/>
        </p:spPr>
        <p:txBody>
          <a:bodyPr wrap="square" rtlCol="0">
            <a:spAutoFit/>
          </a:bodyPr>
          <a:lstStyle/>
          <a:p>
            <a:r>
              <a:rPr lang="en-US" dirty="0"/>
              <a:t>Dams with “Priority Rating” ≥ 0.6 are prioritised </a:t>
            </a:r>
          </a:p>
        </p:txBody>
      </p:sp>
    </p:spTree>
    <p:extLst>
      <p:ext uri="{BB962C8B-B14F-4D97-AF65-F5344CB8AC3E}">
        <p14:creationId xmlns:p14="http://schemas.microsoft.com/office/powerpoint/2010/main" val="319447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11842" y="432798"/>
            <a:ext cx="7432157" cy="652501"/>
          </a:xfrm>
        </p:spPr>
        <p:txBody>
          <a:bodyPr/>
          <a:lstStyle/>
          <a:p>
            <a:pPr algn="l"/>
            <a:r>
              <a:rPr lang="en-US" sz="3200" b="1" dirty="0">
                <a:solidFill>
                  <a:schemeClr val="bg2">
                    <a:lumMod val="25000"/>
                  </a:schemeClr>
                </a:solidFill>
                <a:latin typeface="+mn-lt"/>
                <a:ea typeface="ＭＳ Ｐゴシック" pitchFamily="34" charset="-128"/>
                <a:cs typeface="+mn-cs"/>
              </a:rPr>
              <a:t>Defined Integrated Units of Analysis (IUAs)</a:t>
            </a:r>
          </a:p>
        </p:txBody>
      </p:sp>
      <p:sp>
        <p:nvSpPr>
          <p:cNvPr id="5" name="Text Placeholder 2"/>
          <p:cNvSpPr>
            <a:spLocks noGrp="1"/>
          </p:cNvSpPr>
          <p:nvPr>
            <p:ph type="body" sz="quarter" idx="10"/>
          </p:nvPr>
        </p:nvSpPr>
        <p:spPr>
          <a:xfrm>
            <a:off x="1363562" y="1297429"/>
            <a:ext cx="7670269" cy="5390450"/>
          </a:xfrm>
        </p:spPr>
        <p:txBody>
          <a:bodyPr/>
          <a:lstStyle/>
          <a:p>
            <a:pPr lvl="1">
              <a:buFont typeface="Arial" panose="020B0604020202020204" pitchFamily="34" charset="0"/>
              <a:buChar char="•"/>
            </a:pPr>
            <a:r>
              <a:rPr lang="en-US" sz="2400" dirty="0"/>
              <a:t>Identified </a:t>
            </a:r>
            <a:r>
              <a:rPr lang="en-US" sz="2400" b="1" dirty="0">
                <a:solidFill>
                  <a:srgbClr val="0070C0"/>
                </a:solidFill>
              </a:rPr>
              <a:t>significant resources</a:t>
            </a:r>
            <a:r>
              <a:rPr lang="en-US" sz="2400" dirty="0"/>
              <a:t>:</a:t>
            </a:r>
          </a:p>
          <a:p>
            <a:pPr lvl="2"/>
            <a:r>
              <a:rPr lang="en-US" sz="2000" dirty="0">
                <a:solidFill>
                  <a:srgbClr val="0070C0"/>
                </a:solidFill>
              </a:rPr>
              <a:t>Based on Physical, Biological &amp; Socio-economic factors</a:t>
            </a:r>
          </a:p>
          <a:p>
            <a:pPr lvl="1">
              <a:buFont typeface="Arial" panose="020B0604020202020204" pitchFamily="34" charset="0"/>
              <a:buChar char="•"/>
            </a:pPr>
            <a:r>
              <a:rPr lang="en-GB" sz="2400" dirty="0"/>
              <a:t>Each IUA represents a similar area requiring a Water Resources Class (WRC)</a:t>
            </a:r>
          </a:p>
          <a:p>
            <a:pPr lvl="1">
              <a:buFont typeface="Arial" panose="020B0604020202020204" pitchFamily="34" charset="0"/>
              <a:buChar char="•"/>
            </a:pPr>
            <a:r>
              <a:rPr lang="en-GB" sz="2400" dirty="0"/>
              <a:t>Why do we need these?</a:t>
            </a:r>
          </a:p>
          <a:p>
            <a:pPr lvl="2"/>
            <a:r>
              <a:rPr lang="en-GB" sz="2000" dirty="0">
                <a:solidFill>
                  <a:srgbClr val="0070C0"/>
                </a:solidFill>
              </a:rPr>
              <a:t>Broad-scale units to assess socio-economic implications of scenarios </a:t>
            </a:r>
            <a:r>
              <a:rPr lang="en-GB" sz="2000" i="1" dirty="0">
                <a:solidFill>
                  <a:srgbClr val="0070C0"/>
                </a:solidFill>
              </a:rPr>
              <a:t>(possible future situations)</a:t>
            </a:r>
          </a:p>
          <a:p>
            <a:pPr lvl="2"/>
            <a:r>
              <a:rPr lang="en-GB" sz="2000" dirty="0">
                <a:solidFill>
                  <a:srgbClr val="0070C0"/>
                </a:solidFill>
              </a:rPr>
              <a:t>Report on ecological conditions at a sub-catchment scale</a:t>
            </a:r>
          </a:p>
          <a:p>
            <a:pPr lvl="2"/>
            <a:r>
              <a:rPr lang="en-ZA" sz="2000" dirty="0">
                <a:solidFill>
                  <a:srgbClr val="0070C0"/>
                </a:solidFill>
              </a:rPr>
              <a:t>Set WR Classes for different parts of a catchment</a:t>
            </a:r>
            <a:endParaRPr lang="en-GB" sz="2000" dirty="0">
              <a:solidFill>
                <a:srgbClr val="0070C0"/>
              </a:solidFill>
            </a:endParaRPr>
          </a:p>
          <a:p>
            <a:pPr lvl="1">
              <a:buFont typeface="Arial" panose="020B0604020202020204" pitchFamily="34" charset="0"/>
              <a:buChar char="•"/>
            </a:pPr>
            <a:r>
              <a:rPr lang="en-ZA" sz="2400" dirty="0"/>
              <a:t>18 IUAs delineated - </a:t>
            </a:r>
            <a:r>
              <a:rPr lang="en-ZA" sz="2400" dirty="0">
                <a:solidFill>
                  <a:srgbClr val="0070C0"/>
                </a:solidFill>
              </a:rPr>
              <a:t>10 in the </a:t>
            </a:r>
            <a:r>
              <a:rPr lang="en-ZA" sz="2400" dirty="0" err="1">
                <a:solidFill>
                  <a:srgbClr val="0070C0"/>
                </a:solidFill>
              </a:rPr>
              <a:t>Breede</a:t>
            </a:r>
            <a:r>
              <a:rPr lang="en-ZA" sz="2400" dirty="0">
                <a:solidFill>
                  <a:srgbClr val="0070C0"/>
                </a:solidFill>
              </a:rPr>
              <a:t>-Overberg </a:t>
            </a:r>
            <a:r>
              <a:rPr lang="en-ZA" sz="2400" dirty="0"/>
              <a:t>&amp; </a:t>
            </a:r>
            <a:r>
              <a:rPr lang="en-ZA" sz="2400" dirty="0">
                <a:solidFill>
                  <a:srgbClr val="0070C0"/>
                </a:solidFill>
              </a:rPr>
              <a:t>8 in the </a:t>
            </a:r>
            <a:r>
              <a:rPr lang="en-ZA" sz="2400" dirty="0" err="1">
                <a:solidFill>
                  <a:srgbClr val="0070C0"/>
                </a:solidFill>
              </a:rPr>
              <a:t>Gouritz</a:t>
            </a:r>
            <a:r>
              <a:rPr lang="en-ZA" sz="2400" dirty="0">
                <a:solidFill>
                  <a:srgbClr val="0070C0"/>
                </a:solidFill>
              </a:rPr>
              <a:t>-Coastal areas</a:t>
            </a:r>
          </a:p>
        </p:txBody>
      </p:sp>
    </p:spTree>
    <p:extLst>
      <p:ext uri="{BB962C8B-B14F-4D97-AF65-F5344CB8AC3E}">
        <p14:creationId xmlns:p14="http://schemas.microsoft.com/office/powerpoint/2010/main" val="101021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46603" y="6169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40" y="19068"/>
            <a:ext cx="9161440" cy="6451042"/>
          </a:xfrm>
          <a:prstGeom prst="rect">
            <a:avLst/>
          </a:prstGeom>
        </p:spPr>
      </p:pic>
      <p:sp>
        <p:nvSpPr>
          <p:cNvPr id="4" name="TextBox 3"/>
          <p:cNvSpPr txBox="1"/>
          <p:nvPr/>
        </p:nvSpPr>
        <p:spPr bwMode="auto">
          <a:xfrm>
            <a:off x="2007826" y="78336"/>
            <a:ext cx="3378090" cy="1077218"/>
          </a:xfrm>
          <a:prstGeom prst="rect">
            <a:avLst/>
          </a:prstGeom>
          <a:solidFill>
            <a:schemeClr val="bg1"/>
          </a:solidFill>
        </p:spPr>
        <p:txBody>
          <a:bodyPr wrap="square">
            <a:spAutoFit/>
          </a:bodyPr>
          <a:lstStyle/>
          <a:p>
            <a:pPr>
              <a:defRPr/>
            </a:pPr>
            <a:r>
              <a:rPr lang="en-US" sz="3200" b="1" dirty="0">
                <a:solidFill>
                  <a:schemeClr val="bg2">
                    <a:lumMod val="25000"/>
                  </a:schemeClr>
                </a:solidFill>
                <a:latin typeface="+mn-lt"/>
                <a:ea typeface="ＭＳ Ｐゴシック" pitchFamily="34" charset="-128"/>
              </a:rPr>
              <a:t>18 Integrated Units of Analysis</a:t>
            </a:r>
          </a:p>
        </p:txBody>
      </p:sp>
    </p:spTree>
    <p:extLst>
      <p:ext uri="{BB962C8B-B14F-4D97-AF65-F5344CB8AC3E}">
        <p14:creationId xmlns:p14="http://schemas.microsoft.com/office/powerpoint/2010/main" val="109753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170" y="274638"/>
            <a:ext cx="7377830" cy="614710"/>
          </a:xfrm>
        </p:spPr>
        <p:txBody>
          <a:bodyPr/>
          <a:lstStyle/>
          <a:p>
            <a:pPr algn="l"/>
            <a:r>
              <a:rPr lang="en-ZA" sz="2800" dirty="0"/>
              <a:t>Defined Resource Units (RUs) and Nodes</a:t>
            </a:r>
          </a:p>
        </p:txBody>
      </p:sp>
      <p:sp>
        <p:nvSpPr>
          <p:cNvPr id="3" name="Content Placeholder 2"/>
          <p:cNvSpPr>
            <a:spLocks noGrp="1"/>
          </p:cNvSpPr>
          <p:nvPr>
            <p:ph sz="half" idx="1"/>
          </p:nvPr>
        </p:nvSpPr>
        <p:spPr>
          <a:xfrm>
            <a:off x="4648200" y="1344599"/>
            <a:ext cx="4495800" cy="3646502"/>
          </a:xfrm>
          <a:solidFill>
            <a:schemeClr val="bg2"/>
          </a:solidFill>
        </p:spPr>
        <p:txBody>
          <a:bodyPr/>
          <a:lstStyle/>
          <a:p>
            <a:pPr marL="342900" lvl="1" indent="-342900">
              <a:buFont typeface="Arial" panose="020B0604020202020204" pitchFamily="34" charset="0"/>
              <a:buChar char="•"/>
            </a:pPr>
            <a:r>
              <a:rPr lang="en-ZA" b="1" dirty="0">
                <a:solidFill>
                  <a:srgbClr val="0070C0"/>
                </a:solidFill>
              </a:rPr>
              <a:t>Nodes</a:t>
            </a:r>
            <a:r>
              <a:rPr lang="en-ZA" dirty="0"/>
              <a:t> are locations of interest (points) in a water resource (rivers, dams, wetlands, estuaries)</a:t>
            </a:r>
          </a:p>
          <a:p>
            <a:pPr marL="342900" lvl="1" indent="-342900">
              <a:buFont typeface="Arial" panose="020B0604020202020204" pitchFamily="34" charset="0"/>
              <a:buChar char="•"/>
            </a:pPr>
            <a:r>
              <a:rPr lang="en-ZA" dirty="0"/>
              <a:t>Are sited using:</a:t>
            </a:r>
          </a:p>
          <a:p>
            <a:pPr lvl="1"/>
            <a:r>
              <a:rPr lang="en-ZA" sz="2000" dirty="0"/>
              <a:t>Water infrastructure </a:t>
            </a:r>
          </a:p>
          <a:p>
            <a:pPr lvl="1"/>
            <a:r>
              <a:rPr lang="en-ZA" sz="2000" dirty="0"/>
              <a:t>Aquatic ecosystem attributes </a:t>
            </a:r>
          </a:p>
          <a:p>
            <a:pPr marL="342900" lvl="1" indent="-342900">
              <a:buFont typeface="Arial" panose="020B0604020202020204" pitchFamily="34" charset="0"/>
              <a:buChar char="•"/>
            </a:pPr>
            <a:r>
              <a:rPr lang="en-ZA" dirty="0"/>
              <a:t>Are used to allocate water for environment and development</a:t>
            </a:r>
          </a:p>
        </p:txBody>
      </p:sp>
      <p:sp>
        <p:nvSpPr>
          <p:cNvPr id="4" name="Content Placeholder 3"/>
          <p:cNvSpPr>
            <a:spLocks noGrp="1"/>
          </p:cNvSpPr>
          <p:nvPr>
            <p:ph sz="half" idx="2"/>
          </p:nvPr>
        </p:nvSpPr>
        <p:spPr>
          <a:xfrm>
            <a:off x="0" y="1342124"/>
            <a:ext cx="4495800" cy="3648977"/>
          </a:xfrm>
          <a:solidFill>
            <a:schemeClr val="bg2"/>
          </a:solidFill>
        </p:spPr>
        <p:txBody>
          <a:bodyPr/>
          <a:lstStyle/>
          <a:p>
            <a:r>
              <a:rPr lang="en-ZA" sz="2400" b="1" dirty="0">
                <a:solidFill>
                  <a:srgbClr val="0070C0"/>
                </a:solidFill>
              </a:rPr>
              <a:t>Resource units (RUs) </a:t>
            </a:r>
            <a:r>
              <a:rPr lang="en-ZA" sz="2400" dirty="0"/>
              <a:t>are grouped areas e.g. river basins,  deemed similar in terms of various characteristics</a:t>
            </a:r>
          </a:p>
          <a:p>
            <a:r>
              <a:rPr lang="en-ZA" sz="2400" dirty="0"/>
              <a:t>Are used to transfer information between catchments</a:t>
            </a:r>
          </a:p>
          <a:p>
            <a:r>
              <a:rPr lang="en-ZA" sz="2400" dirty="0"/>
              <a:t>Groundwater </a:t>
            </a:r>
          </a:p>
          <a:p>
            <a:endParaRPr lang="en-ZA" dirty="0"/>
          </a:p>
        </p:txBody>
      </p:sp>
    </p:spTree>
    <p:extLst>
      <p:ext uri="{BB962C8B-B14F-4D97-AF65-F5344CB8AC3E}">
        <p14:creationId xmlns:p14="http://schemas.microsoft.com/office/powerpoint/2010/main" val="1090751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10317</TotalTime>
  <Words>5300</Words>
  <Application>Microsoft Office PowerPoint</Application>
  <PresentationFormat>On-screen Show (4:3)</PresentationFormat>
  <Paragraphs>954</Paragraphs>
  <Slides>66</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ＭＳ Ｐゴシック</vt:lpstr>
      <vt:lpstr>ＭＳ Ｐゴシック</vt:lpstr>
      <vt:lpstr>Arial</vt:lpstr>
      <vt:lpstr>Calibri</vt:lpstr>
      <vt:lpstr>Gill Snas</vt:lpstr>
      <vt:lpstr>Times New Roman</vt:lpstr>
      <vt:lpstr>TTE67A86D0t00</vt:lpstr>
      <vt:lpstr>Office Theme</vt:lpstr>
      <vt:lpstr>PowerPoint Presentation</vt:lpstr>
      <vt:lpstr>PowerPoint Presentation</vt:lpstr>
      <vt:lpstr>PowerPoint Presentation</vt:lpstr>
      <vt:lpstr>PowerPoint Presentation</vt:lpstr>
      <vt:lpstr>PowerPoint Presentation</vt:lpstr>
      <vt:lpstr>Classification and RQOs Steps</vt:lpstr>
      <vt:lpstr>Defined Integrated Units of Analysis (IUAs)</vt:lpstr>
      <vt:lpstr>PowerPoint Presentation</vt:lpstr>
      <vt:lpstr>Defined Resource Units (RUs) and Nodes</vt:lpstr>
      <vt:lpstr>PowerPoint Presentation</vt:lpstr>
      <vt:lpstr>PowerPoint Presentation</vt:lpstr>
      <vt:lpstr>PowerPoint Presentation</vt:lpstr>
      <vt:lpstr>PowerPoint Presentation</vt:lpstr>
      <vt:lpstr>PowerPoint Presentation</vt:lpstr>
      <vt:lpstr>PowerPoint Presentation</vt:lpstr>
      <vt:lpstr>Thank you, Any discussion?</vt:lpstr>
      <vt:lpstr>PowerPoint Presentation</vt:lpstr>
      <vt:lpstr>PowerPoint Presentation</vt:lpstr>
      <vt:lpstr>PowerPoint Presentation</vt:lpstr>
      <vt:lpstr>Resource Unit priorities - method</vt:lpstr>
      <vt:lpstr>Resource Unit priorities - method</vt:lpstr>
      <vt:lpstr>RUPT Priority scores for dams (RUPT) : Breede-Overberg</vt:lpstr>
      <vt:lpstr>Prioritised dams</vt:lpstr>
      <vt:lpstr>High and low priority RUs</vt:lpstr>
      <vt:lpstr>Evaluation of RUs - method</vt:lpstr>
      <vt:lpstr>Evaluation of RUs - method</vt:lpstr>
      <vt:lpstr>Evaluation of RUs - method</vt:lpstr>
      <vt:lpstr>EXAMPLE: Theewaterskloof Dam (IUA B4 Riviersonderend Theewaterskloof)</vt:lpstr>
      <vt:lpstr>Theewaterskloof Dam (IUA B4 Riviersonderend Theewaters)</vt:lpstr>
      <vt:lpstr>Theewaterskloof Dam (IUA B4 Riviersonderend Theewaterskloof)</vt:lpstr>
      <vt:lpstr>Outline of RQOs - method</vt:lpstr>
      <vt:lpstr>Quantity &amp; Biota RQOs for Theewaterskloof Dam</vt:lpstr>
      <vt:lpstr>Quantity Numerical Limits for Theewaterskloof Dam</vt:lpstr>
      <vt:lpstr>Quality RQOs for Theewaterskloof Dam</vt:lpstr>
      <vt:lpstr>Greater Brandvlei Dam (IUA A2 Breede Working Tributaries)</vt:lpstr>
      <vt:lpstr>Greater Brandvlei Dam (IUA A2 Breede Working Tributaries)</vt:lpstr>
      <vt:lpstr>Greater Brandvlei Dam (IUA A2 Breede Working Tributaries)</vt:lpstr>
      <vt:lpstr>Quantity &amp; Biota RQOs for Greater Brandvlei Dam</vt:lpstr>
      <vt:lpstr>Quantity Numerical Limits for Greater Brandvlei Dam</vt:lpstr>
      <vt:lpstr>Quality RQOs for Greater Brandvlei Dam</vt:lpstr>
      <vt:lpstr>Ceres Koekedouw Dam (IUA A1 Upper Breede Tributaries)</vt:lpstr>
      <vt:lpstr>Ceres Koekedouw Dam (IUA A1 Upper Breede Tributaries)</vt:lpstr>
      <vt:lpstr>Ceres Koekedouw Dam (IUA A1 Upper Breede Tributaries)</vt:lpstr>
      <vt:lpstr>Quantity &amp; Biota RQOs for Ceres Koekedouw Dam</vt:lpstr>
      <vt:lpstr>Quality RQOs for Ceres Koekedouw Dam</vt:lpstr>
      <vt:lpstr>Kogelberg Dam (IUA B5 Overberg West)</vt:lpstr>
      <vt:lpstr>Kogelberg Dam (IUA B5 Overberg West)</vt:lpstr>
      <vt:lpstr>Kogelberg Dam (IUA B5 Overberg West)</vt:lpstr>
      <vt:lpstr>Quantity &amp; Biota RQOs for Kogelberg Dam</vt:lpstr>
      <vt:lpstr>Quantity Numerical Limits for Kogelberg Dam</vt:lpstr>
      <vt:lpstr>Quality RQOs for Kogelberg Dam</vt:lpstr>
      <vt:lpstr>Arieskraal Dam (IUA B5 Overberg West)</vt:lpstr>
      <vt:lpstr>Arieskraal Dam (IUA B5 Overberg West)</vt:lpstr>
      <vt:lpstr>Arieskraal Dam (IUA B5 Overberg West)</vt:lpstr>
      <vt:lpstr>Quantity &amp; Biota RQOs for Arieskraal Dam</vt:lpstr>
      <vt:lpstr>Quantity Numerical Limits for Arieskraal Dam</vt:lpstr>
      <vt:lpstr>Quality RQOs for Arieskraal Dam</vt:lpstr>
      <vt:lpstr>Thank you!</vt:lpstr>
      <vt:lpstr>ADDITIONAL SLIDES</vt:lpstr>
      <vt:lpstr>PowerPoint Presentation</vt:lpstr>
      <vt:lpstr>Integrated Units of Analysis</vt:lpstr>
      <vt:lpstr>PowerPoint Presentation</vt:lpstr>
      <vt:lpstr>Integrated Units of Analysis</vt:lpstr>
      <vt:lpstr>Resource Unit priorities - method</vt:lpstr>
      <vt:lpstr>Prioritisation Criteria evaluated in RU Prioritisation Tool</vt:lpstr>
      <vt:lpstr>RUPT Priority scores for dams: Gouritz-Coastal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Lekalake Esther</cp:lastModifiedBy>
  <cp:revision>858</cp:revision>
  <cp:lastPrinted>2017-11-22T06:00:43Z</cp:lastPrinted>
  <dcterms:created xsi:type="dcterms:W3CDTF">2012-08-01T10:33:21Z</dcterms:created>
  <dcterms:modified xsi:type="dcterms:W3CDTF">2018-07-17T12:23:36Z</dcterms:modified>
</cp:coreProperties>
</file>